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7" r:id="rId3"/>
    <p:sldMasterId id="2147483673" r:id="rId4"/>
    <p:sldMasterId id="2147483776" r:id="rId5"/>
    <p:sldMasterId id="2147483782" r:id="rId6"/>
    <p:sldMasterId id="2147483788" r:id="rId7"/>
    <p:sldMasterId id="2147483794" r:id="rId8"/>
  </p:sldMasterIdLst>
  <p:notesMasterIdLst>
    <p:notesMasterId r:id="rId24"/>
  </p:notesMasterIdLst>
  <p:handoutMasterIdLst>
    <p:handoutMasterId r:id="rId25"/>
  </p:handoutMasterIdLst>
  <p:sldIdLst>
    <p:sldId id="470" r:id="rId9"/>
    <p:sldId id="484" r:id="rId10"/>
    <p:sldId id="492" r:id="rId11"/>
    <p:sldId id="489" r:id="rId12"/>
    <p:sldId id="490" r:id="rId13"/>
    <p:sldId id="485" r:id="rId14"/>
    <p:sldId id="491" r:id="rId15"/>
    <p:sldId id="488" r:id="rId16"/>
    <p:sldId id="486" r:id="rId17"/>
    <p:sldId id="493" r:id="rId18"/>
    <p:sldId id="494" r:id="rId19"/>
    <p:sldId id="495" r:id="rId20"/>
    <p:sldId id="496" r:id="rId21"/>
    <p:sldId id="497" r:id="rId22"/>
    <p:sldId id="418" r:id="rId23"/>
  </p:sldIdLst>
  <p:sldSz cx="9144000" cy="6858000" type="screen4x3"/>
  <p:notesSz cx="9866313" cy="673576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69765"/>
    <a:srgbClr val="A290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87302" autoAdjust="0"/>
  </p:normalViewPr>
  <p:slideViewPr>
    <p:cSldViewPr>
      <p:cViewPr>
        <p:scale>
          <a:sx n="80" d="100"/>
          <a:sy n="80" d="100"/>
        </p:scale>
        <p:origin x="-1062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122"/>
        <p:guide pos="31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F98D996-A9A4-449A-A8BC-60F2B49DF7B0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D6E210-2E02-4810-AAE1-22F767E6FF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85134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80BA2C-B841-48D3-8687-1A8BE0C9ABDF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838" y="3198813"/>
            <a:ext cx="7894637" cy="303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466523-3C85-4177-BCD2-352B8A3EB6E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843920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04825"/>
            <a:ext cx="3370263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hu-HU" dirty="0" smtClean="0"/>
          </a:p>
        </p:txBody>
      </p:sp>
      <p:sp>
        <p:nvSpPr>
          <p:cNvPr id="4" name="Dia számának helye 3"/>
          <p:cNvSpPr txBox="1">
            <a:spLocks noGrp="1"/>
          </p:cNvSpPr>
          <p:nvPr/>
        </p:nvSpPr>
        <p:spPr>
          <a:xfrm>
            <a:off x="5587539" y="6397523"/>
            <a:ext cx="4276477" cy="33716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603B35E-F872-45E3-852E-1B10E0105790}" type="slidenum">
              <a:rPr lang="hu-HU" sz="1200">
                <a:solidFill>
                  <a:prstClr val="black"/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hu-HU" sz="12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CFDA4-F98E-48A3-BFB3-8E2876E0A017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537B5C1-1E91-47DD-ADDA-953BCE34395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20273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F619E-EAFE-4462-9AEF-3D47A190EFD2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0029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B86C-80E7-4789-AB12-21E43F91FCC4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7425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48A1A-C369-4DA1-9914-5F5C77D805EE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77143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DC6E-CBA8-4541-9480-A99A5D7B9C64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36631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618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878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039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455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3260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30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C4DF-0F3F-41EA-B57A-F61F7DF955BC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0979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7174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584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765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4592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795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5294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5737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8802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3254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02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26DA-0F44-4F99-89E8-AF2E97558A12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3298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598DD-91D0-4424-A173-01F9E8F9EB2B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7356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1955F-FB74-440A-B486-F8908004359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791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13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17470-66C4-4261-A205-11BF461D2318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3258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F4089-7215-456D-A37A-FC89338A9E93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2315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274F-B687-4964-A5D7-28BEE812A6A5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9583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.jpe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jpe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EFE5E8-53B9-4FFE-A3DA-14C2F2CAA5F3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C876B5-2B43-4DC0-A5A4-F1B0651C4AF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8FA520-72CC-44A8-8D22-89201788BA40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668B085-251B-4075-9A5F-22B724FB8A7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98" r:id="rId4"/>
    <p:sldLayoutId id="214748379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176DA6-98CB-4FBE-B9E3-F4AB2D318E98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DA5FB6F-29AA-438D-9A85-C7C5B3B793A7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bg_2_belold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9B7A43-DAB3-4143-8263-6049D3035501}" type="datetimeFigureOut">
              <a:rPr lang="hu-HU"/>
              <a:pPr>
                <a:defRPr/>
              </a:pPr>
              <a:t>2017.04.27.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E4455F5-6FD3-470C-A4A5-2B63C372E6A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21818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336552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256581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3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2017.04.27.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292890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kp.munka.hu/" TargetMode="External"/><Relationship Id="rId2" Type="http://schemas.openxmlformats.org/officeDocument/2006/relationships/hyperlink" Target="http://kozfoglalkoztatas.kormany.h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leo.lorincz@bm.gov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3096344"/>
          </a:xfrm>
        </p:spPr>
        <p:txBody>
          <a:bodyPr>
            <a:normAutofit fontScale="90000"/>
          </a:bodyPr>
          <a:lstStyle/>
          <a:p>
            <a:r>
              <a:rPr lang="hu-H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Társadalmi integráció a kistelepüléseken</a:t>
            </a:r>
            <a:br>
              <a:rPr lang="hu-H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u-H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u-H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közfoglalkoztatás 2017. évi kihívásai</a:t>
            </a:r>
            <a:br>
              <a:rPr lang="hu-HU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u-H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Lőrincz </a:t>
            </a:r>
            <a:r>
              <a:rPr lang="hu-HU" sz="20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Leó</a:t>
            </a:r>
            <a:br>
              <a:rPr lang="hu-HU" sz="2000" b="1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közigazgatási főtanácsadó</a:t>
            </a:r>
            <a:br>
              <a:rPr lang="hu-HU" sz="2000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Kisbodak</a:t>
            </a:r>
            <a:r>
              <a:rPr lang="hu-HU" sz="1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hu-HU" sz="1800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1800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1800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2017. </a:t>
            </a:r>
            <a:r>
              <a:rPr lang="hu-HU" sz="180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április </a:t>
            </a:r>
            <a:r>
              <a:rPr lang="hu-HU" sz="180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hu-HU" sz="180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xmlns="" val="6507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584176"/>
          </a:xfrm>
        </p:spPr>
        <p:txBody>
          <a:bodyPr>
            <a:noAutofit/>
          </a:bodyPr>
          <a:lstStyle/>
          <a:p>
            <a:pPr eaLnBrk="1" hangingPunct="1"/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Egyes </a:t>
            </a:r>
            <a:r>
              <a:rPr lang="hu-HU" sz="2600" b="1" dirty="0" err="1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munkaerőpiaci</a:t>
            </a: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 intézkedésekről szóló</a:t>
            </a:r>
            <a:b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1139/2017. (III.20.) </a:t>
            </a:r>
            <a:r>
              <a:rPr lang="hu-HU" sz="2600" b="1" dirty="0" err="1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Korm.határozat</a:t>
            </a: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 főbb intézkedései I.</a:t>
            </a:r>
            <a:endParaRPr lang="hu-HU" sz="26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500035" y="2780928"/>
            <a:ext cx="8215370" cy="357703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A </a:t>
            </a:r>
            <a:r>
              <a:rPr lang="hu-HU" sz="1800" dirty="0"/>
              <a:t>közfoglalkoztatottak elsődleges </a:t>
            </a:r>
            <a:r>
              <a:rPr lang="hu-HU" sz="1800" dirty="0" err="1"/>
              <a:t>munkaerőpiaci</a:t>
            </a:r>
            <a:r>
              <a:rPr lang="hu-HU" sz="1800" dirty="0"/>
              <a:t> elhelyezkedésének </a:t>
            </a:r>
            <a:r>
              <a:rPr lang="hu-HU" sz="1800" dirty="0" smtClean="0"/>
              <a:t>ösztönzése.</a:t>
            </a:r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/>
              <a:t>S</a:t>
            </a:r>
            <a:r>
              <a:rPr lang="hu-HU" sz="1800" dirty="0" smtClean="0"/>
              <a:t>zociális </a:t>
            </a:r>
            <a:r>
              <a:rPr lang="hu-HU" sz="1800" dirty="0"/>
              <a:t>szövetkezetek működésének </a:t>
            </a:r>
            <a:r>
              <a:rPr lang="hu-HU" sz="1800" dirty="0" smtClean="0"/>
              <a:t>támogatása.</a:t>
            </a:r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A </a:t>
            </a:r>
            <a:r>
              <a:rPr lang="hu-HU" sz="1800" dirty="0"/>
              <a:t>közfoglalkoztatottak munkahelykeresésének támogatása </a:t>
            </a:r>
            <a:r>
              <a:rPr lang="hu-HU" sz="1800" b="1" dirty="0"/>
              <a:t>a helyi, helyközi utazási költségeinek megtérítésével</a:t>
            </a:r>
            <a:r>
              <a:rPr lang="hu-HU" sz="1800" dirty="0"/>
              <a:t> </a:t>
            </a:r>
            <a:r>
              <a:rPr lang="hu-HU" sz="1800" dirty="0" smtClean="0"/>
              <a:t>tömegközlekedési </a:t>
            </a:r>
            <a:r>
              <a:rPr lang="hu-HU" sz="1800" dirty="0"/>
              <a:t>eszköz </a:t>
            </a:r>
            <a:r>
              <a:rPr lang="hu-HU" sz="1800" dirty="0" smtClean="0"/>
              <a:t>igénybevételével.</a:t>
            </a:r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b="1" dirty="0" smtClean="0"/>
              <a:t>25 </a:t>
            </a:r>
            <a:r>
              <a:rPr lang="hu-HU" sz="1800" b="1" dirty="0"/>
              <a:t>év alatti </a:t>
            </a:r>
            <a:r>
              <a:rPr lang="hu-HU" sz="1800" b="1" dirty="0" smtClean="0"/>
              <a:t>személyek </a:t>
            </a:r>
            <a:r>
              <a:rPr lang="hu-HU" sz="1800" dirty="0"/>
              <a:t>csak különösen indokolt esetben kerülhetnek bevonásra a közfoglalkoztatásba, számukra az Ifjúsági Garancia Program nyújt lehetőséget a </a:t>
            </a:r>
            <a:r>
              <a:rPr lang="hu-HU" sz="1800" dirty="0" smtClean="0"/>
              <a:t>foglalkoztatásra. </a:t>
            </a:r>
            <a:endParaRPr lang="hu-HU" sz="1800" dirty="0"/>
          </a:p>
          <a:p>
            <a:pPr>
              <a:buFont typeface="Arial" panose="020B0604020202020204" pitchFamily="34" charset="0"/>
              <a:buChar char="•"/>
            </a:pP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26877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368152"/>
          </a:xfrm>
        </p:spPr>
        <p:txBody>
          <a:bodyPr>
            <a:noAutofit/>
          </a:bodyPr>
          <a:lstStyle/>
          <a:p>
            <a:pPr eaLnBrk="1" hangingPunct="1"/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Egyes </a:t>
            </a:r>
            <a:r>
              <a:rPr lang="hu-HU" sz="2600" b="1" dirty="0" err="1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munkaerőpiaci</a:t>
            </a: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 intézkedésekről szóló</a:t>
            </a:r>
            <a:b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1139/2017. (III.20.) Korm. határozat főbb intézkedései II.</a:t>
            </a:r>
            <a:endParaRPr lang="hu-HU" sz="26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500035" y="2780928"/>
            <a:ext cx="8215370" cy="357703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Önállóan </a:t>
            </a:r>
            <a:r>
              <a:rPr lang="hu-HU" sz="1800" dirty="0"/>
              <a:t>elhelyezkedésre alkalmas álláskeresők közfoglalkoztatásba nem vonhatók </a:t>
            </a:r>
            <a:r>
              <a:rPr lang="hu-HU" sz="1800" dirty="0" smtClean="0"/>
              <a:t>be.</a:t>
            </a:r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Szakképzettséggel </a:t>
            </a:r>
            <a:r>
              <a:rPr lang="hu-HU" sz="1800" dirty="0"/>
              <a:t>rendelkezők esetében csak akkor, ha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munkaközvetítési lehetőség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a járási hivatalok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részéről,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és a munkáltató nem utasítja el az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álláskeresőt,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hónapig a járási (fővárosi) hivatal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nem tud az álláskereső számára megfelelő munkahelyet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felajánlani.</a:t>
            </a: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2018</a:t>
            </a:r>
            <a:r>
              <a:rPr lang="hu-HU" sz="1800" dirty="0"/>
              <a:t>. június 1-jétől  visszamenőlegesen </a:t>
            </a:r>
            <a:r>
              <a:rPr lang="hu-HU" sz="1800" b="1" dirty="0"/>
              <a:t>3 éven belül csak egy évig lehet közfoglalkoztatott,</a:t>
            </a:r>
            <a:r>
              <a:rPr lang="hu-HU" sz="1800" dirty="0"/>
              <a:t> KIVÉVE, ha az álláskereső nem tud a </a:t>
            </a:r>
            <a:r>
              <a:rPr lang="hu-HU" sz="1800" dirty="0" smtClean="0"/>
              <a:t>nyílt </a:t>
            </a:r>
            <a:r>
              <a:rPr lang="hu-HU" sz="1800" dirty="0"/>
              <a:t>munkaerőpiacon elhelyezkedni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6861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368152"/>
          </a:xfrm>
        </p:spPr>
        <p:txBody>
          <a:bodyPr>
            <a:noAutofit/>
          </a:bodyPr>
          <a:lstStyle/>
          <a:p>
            <a:pPr eaLnBrk="1" hangingPunct="1"/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Egyes </a:t>
            </a:r>
            <a:r>
              <a:rPr lang="hu-HU" sz="2600" b="1" dirty="0" err="1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munkaerőpiaci</a:t>
            </a: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 intézkedésekről szóló</a:t>
            </a:r>
            <a:b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1139/2017. (III.20.) Korm. határozat főbb intézkedései III.</a:t>
            </a:r>
            <a:endParaRPr lang="hu-HU" sz="26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500035" y="2780928"/>
            <a:ext cx="8215370" cy="357703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40 </a:t>
            </a:r>
            <a:r>
              <a:rPr lang="hu-HU" sz="1800" dirty="0"/>
              <a:t>Mrd Ft   (30 Mrd 2017. március 31-ig </a:t>
            </a:r>
            <a:r>
              <a:rPr lang="hu-HU" sz="1800" dirty="0" smtClean="0"/>
              <a:t>+ </a:t>
            </a:r>
            <a:r>
              <a:rPr lang="hu-HU" sz="1800" dirty="0"/>
              <a:t>10 Mrd Ft 2017. június </a:t>
            </a:r>
            <a:r>
              <a:rPr lang="hu-HU" sz="1800" dirty="0" smtClean="0"/>
              <a:t>30-ig  BM-től </a:t>
            </a:r>
            <a:r>
              <a:rPr lang="hu-HU" sz="1800" dirty="0" err="1" smtClean="0"/>
              <a:t>NGM-nek</a:t>
            </a:r>
            <a:r>
              <a:rPr lang="hu-HU" sz="1800" dirty="0" smtClean="0"/>
              <a:t> átadásra kerül.</a:t>
            </a:r>
          </a:p>
          <a:p>
            <a:pPr marL="0" indent="0" algn="just"/>
            <a:r>
              <a:rPr lang="hu-HU" sz="1800" dirty="0"/>
              <a:t>	</a:t>
            </a:r>
            <a:r>
              <a:rPr lang="hu-HU" sz="1800" dirty="0" smtClean="0"/>
              <a:t>	 </a:t>
            </a:r>
          </a:p>
          <a:p>
            <a:pPr marL="0" indent="0" algn="just"/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Közfoglalkoztatásba </a:t>
            </a:r>
            <a:r>
              <a:rPr lang="hu-HU" sz="1800" dirty="0"/>
              <a:t>történő bennragadás helyett </a:t>
            </a:r>
            <a:r>
              <a:rPr lang="hu-HU" sz="1800" b="1" dirty="0" err="1" smtClean="0"/>
              <a:t>munkaerőpiaci</a:t>
            </a:r>
            <a:r>
              <a:rPr lang="hu-HU" sz="1800" b="1" dirty="0" smtClean="0"/>
              <a:t> </a:t>
            </a:r>
            <a:r>
              <a:rPr lang="hu-HU" sz="1800" b="1" dirty="0"/>
              <a:t>programok </a:t>
            </a:r>
            <a:r>
              <a:rPr lang="hu-HU" sz="1800" b="1" dirty="0" smtClean="0"/>
              <a:t>szervezése.</a:t>
            </a:r>
          </a:p>
          <a:p>
            <a:pPr marL="0" indent="0" algn="just"/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2020</a:t>
            </a:r>
            <a:r>
              <a:rPr lang="hu-HU" sz="1800" dirty="0"/>
              <a:t>. év végéig a közfoglalkoztatottak </a:t>
            </a:r>
            <a:r>
              <a:rPr lang="hu-HU" sz="1800" b="1" dirty="0"/>
              <a:t>átlagos maximális létszáma 150 ezer főre  </a:t>
            </a:r>
            <a:r>
              <a:rPr lang="hu-HU" sz="1800" dirty="0" smtClean="0"/>
              <a:t>csökken.</a:t>
            </a:r>
            <a:endParaRPr lang="hu-HU" sz="1800" dirty="0"/>
          </a:p>
          <a:p>
            <a:pPr marL="0" indent="0"/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76410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368152"/>
          </a:xfrm>
        </p:spPr>
        <p:txBody>
          <a:bodyPr>
            <a:noAutofit/>
          </a:bodyPr>
          <a:lstStyle/>
          <a:p>
            <a:pPr eaLnBrk="1" hangingPunct="1"/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Egyes </a:t>
            </a:r>
            <a:r>
              <a:rPr lang="hu-HU" sz="2600" b="1" dirty="0" err="1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munkaerőpiaci</a:t>
            </a: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 intézkedésekről szóló</a:t>
            </a:r>
            <a:b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6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1139/2017. (III.20.) Korm. határozat főbb intézkedései VI.</a:t>
            </a:r>
            <a:endParaRPr lang="hu-HU" sz="26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500035" y="2780928"/>
            <a:ext cx="8215370" cy="357703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1800" dirty="0"/>
              <a:t>Kompetencia alapú </a:t>
            </a:r>
            <a:r>
              <a:rPr lang="hu-HU" sz="1800" dirty="0" smtClean="0"/>
              <a:t>munkaközvetítés.</a:t>
            </a:r>
            <a:endParaRPr lang="hu-HU" sz="1800" dirty="0"/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1800" dirty="0" smtClean="0"/>
              <a:t>Állami </a:t>
            </a:r>
            <a:r>
              <a:rPr lang="hu-HU" sz="1800" dirty="0"/>
              <a:t>közfoglalkoztatók saját állományba </a:t>
            </a:r>
            <a:r>
              <a:rPr lang="hu-HU" sz="1800" dirty="0" smtClean="0"/>
              <a:t>vétele.</a:t>
            </a:r>
            <a:endParaRPr lang="hu-HU" sz="1800" dirty="0"/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1800" dirty="0" smtClean="0"/>
              <a:t>GINOP </a:t>
            </a:r>
            <a:r>
              <a:rPr lang="hu-HU" sz="1800" dirty="0"/>
              <a:t>5.1.1.; VEKOP 8.1.1.; GINOP 5.2.1; VEKOP 8.2.1. programokba 2017-2020. időszakban az elsődleges munkaerőpiacra jutást elősegítő képzésekben 60 ezer fő </a:t>
            </a:r>
            <a:r>
              <a:rPr lang="hu-HU" sz="1800" dirty="0" smtClean="0"/>
              <a:t>bevonása.</a:t>
            </a:r>
            <a:endParaRPr lang="hu-HU" sz="1800" dirty="0"/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1800" dirty="0" smtClean="0"/>
              <a:t>Közfoglalkoztatottak </a:t>
            </a:r>
            <a:r>
              <a:rPr lang="hu-HU" sz="1800" dirty="0"/>
              <a:t>rugalmas formában biztosítsák az idénymunka </a:t>
            </a:r>
            <a:r>
              <a:rPr lang="hu-HU" sz="1800" dirty="0" smtClean="0"/>
              <a:t>munkaerő-szükségletét.</a:t>
            </a:r>
            <a:endParaRPr lang="hu-HU" sz="1800" dirty="0"/>
          </a:p>
          <a:p>
            <a:pPr algn="just">
              <a:buFont typeface="Arial" panose="020B0604020202020204" pitchFamily="34" charset="0"/>
              <a:buChar char="•"/>
            </a:pP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670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792088"/>
          </a:xfrm>
        </p:spPr>
        <p:txBody>
          <a:bodyPr>
            <a:noAutofit/>
          </a:bodyPr>
          <a:lstStyle/>
          <a:p>
            <a:pPr eaLnBrk="1" hangingPunct="1"/>
            <a:endParaRPr lang="hu-HU" sz="26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500035" y="2204864"/>
            <a:ext cx="8215370" cy="4153094"/>
          </a:xfrm>
        </p:spPr>
        <p:txBody>
          <a:bodyPr>
            <a:normAutofit/>
          </a:bodyPr>
          <a:lstStyle/>
          <a:p>
            <a:pPr marL="0" indent="0" algn="ctr"/>
            <a:endParaRPr lang="hu-HU" sz="1800" dirty="0" smtClean="0"/>
          </a:p>
          <a:p>
            <a:pPr marL="0" indent="0" algn="ctr"/>
            <a:r>
              <a:rPr lang="hu-HU" sz="2400" dirty="0" smtClean="0"/>
              <a:t>Közfoglalkoztatási </a:t>
            </a:r>
            <a:r>
              <a:rPr lang="hu-HU" sz="2400" dirty="0"/>
              <a:t>portál: </a:t>
            </a:r>
          </a:p>
          <a:p>
            <a:pPr marL="0" indent="0" algn="ctr"/>
            <a:r>
              <a:rPr lang="hu-HU" sz="2400" dirty="0">
                <a:hlinkClick r:id="rId2"/>
              </a:rPr>
              <a:t>http://</a:t>
            </a:r>
            <a:r>
              <a:rPr lang="hu-HU" sz="2400" dirty="0" smtClean="0">
                <a:hlinkClick r:id="rId2"/>
              </a:rPr>
              <a:t>kozfoglalkoztatas.kormany.hu</a:t>
            </a:r>
            <a:r>
              <a:rPr lang="hu-HU" sz="2400" dirty="0" smtClean="0"/>
              <a:t>  </a:t>
            </a:r>
          </a:p>
          <a:p>
            <a:pPr marL="0" indent="0" algn="ctr"/>
            <a:endParaRPr lang="hu-HU" sz="2400" dirty="0"/>
          </a:p>
          <a:p>
            <a:pPr marL="0" indent="0" algn="ctr"/>
            <a:r>
              <a:rPr lang="hu-HU" sz="2400" dirty="0" smtClean="0"/>
              <a:t>Virtuális Közfoglalkoztatási Piac:</a:t>
            </a:r>
          </a:p>
          <a:p>
            <a:pPr marL="0" indent="0" algn="ctr"/>
            <a:r>
              <a:rPr lang="hu-HU" sz="2400" dirty="0" smtClean="0">
                <a:hlinkClick r:id="rId3"/>
              </a:rPr>
              <a:t>https://vkp.munka.hu</a:t>
            </a:r>
            <a:r>
              <a:rPr lang="hu-HU" sz="2400" dirty="0" smtClean="0"/>
              <a:t>  </a:t>
            </a:r>
            <a:endParaRPr lang="hu-HU" sz="2400" dirty="0"/>
          </a:p>
          <a:p>
            <a:pPr marL="0" indent="0" algn="ctr"/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3436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5800" y="2214555"/>
            <a:ext cx="7772400" cy="1862518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b="1" dirty="0" smtClean="0">
                <a:latin typeface="Arial" pitchFamily="34" charset="0"/>
                <a:cs typeface="Arial" pitchFamily="34" charset="0"/>
              </a:rPr>
              <a:t>KÖSZÖNÖM MEGTISZTELŐ FIGYELMÜKET!</a:t>
            </a:r>
            <a:endParaRPr lang="hu-HU" sz="3200" b="1" dirty="0" smtClean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838200" y="4221088"/>
            <a:ext cx="7334200" cy="214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kern="120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u-HU" sz="2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Lőrincz Leó</a:t>
            </a:r>
          </a:p>
          <a:p>
            <a:pPr eaLnBrk="1" hangingPunct="1"/>
            <a:r>
              <a:rPr lang="hu-HU" sz="20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közigazgatási főtanácsadó</a:t>
            </a:r>
          </a:p>
          <a:p>
            <a:pPr eaLnBrk="1" hangingPunct="1"/>
            <a:r>
              <a:rPr lang="hu-HU" sz="2000" dirty="0" err="1">
                <a:solidFill>
                  <a:srgbClr val="A29061"/>
                </a:solidFill>
                <a:latin typeface="Arial" pitchFamily="34" charset="0"/>
                <a:cs typeface="Arial" pitchFamily="34" charset="0"/>
                <a:hlinkClick r:id="rId2"/>
              </a:rPr>
              <a:t>leo.lorincz</a:t>
            </a:r>
            <a:r>
              <a:rPr lang="hu-HU" sz="2000" dirty="0">
                <a:solidFill>
                  <a:srgbClr val="A29061"/>
                </a:solidFill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hu-HU" sz="2000" dirty="0" err="1">
                <a:solidFill>
                  <a:srgbClr val="A29061"/>
                </a:solidFill>
                <a:latin typeface="Arial" pitchFamily="34" charset="0"/>
                <a:cs typeface="Arial" pitchFamily="34" charset="0"/>
                <a:hlinkClick r:id="rId2"/>
              </a:rPr>
              <a:t>bm.gov.hu</a:t>
            </a:r>
            <a:r>
              <a:rPr lang="hu-HU" sz="2000" dirty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r>
              <a:rPr lang="hu-HU" sz="20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Közfoglalkoztatási és Vízügyi Helyettes Államtitkárság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xmlns="" val="27477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075240" cy="45719"/>
          </a:xfrm>
        </p:spPr>
        <p:txBody>
          <a:bodyPr/>
          <a:lstStyle/>
          <a:p>
            <a:r>
              <a:rPr lang="hu-H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3200" b="1" dirty="0" smtClean="0">
                <a:latin typeface="Arial" pitchFamily="34" charset="0"/>
                <a:cs typeface="Arial" pitchFamily="34" charset="0"/>
              </a:rPr>
            </a:br>
            <a:endParaRPr lang="hu-H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2" cy="4176464"/>
          </a:xfrm>
        </p:spPr>
        <p:txBody>
          <a:bodyPr/>
          <a:lstStyle/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Munkaerőhiány </a:t>
            </a:r>
          </a:p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Strukturális munkanélküliség</a:t>
            </a:r>
          </a:p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A közfoglalkoztatás nem gátja a munkaerőpiacra történő kiáramlásnak</a:t>
            </a:r>
          </a:p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A közfoglalkoztatottak elsődleges munkaerőpiacra jutásának elősegítése</a:t>
            </a:r>
          </a:p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A foglalkoztatottak száma 4,34 millió fő </a:t>
            </a:r>
          </a:p>
          <a:p>
            <a:pPr algn="just">
              <a:buFontTx/>
              <a:buChar char="-"/>
            </a:pPr>
            <a:endParaRPr lang="hu-HU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95536" y="1268760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>Munkaerő-piaci helyzetkép</a:t>
            </a:r>
          </a:p>
        </p:txBody>
      </p:sp>
    </p:spTree>
    <p:extLst>
      <p:ext uri="{BB962C8B-B14F-4D97-AF65-F5344CB8AC3E}">
        <p14:creationId xmlns:p14="http://schemas.microsoft.com/office/powerpoint/2010/main" xmlns="" val="233468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648072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Problémák</a:t>
            </a:r>
            <a:endParaRPr lang="hu-HU" sz="28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magyar munkaerőpiacon jelentkező munkaerőhiány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Kevés a szakmunkás,  és a betanított munkára 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em tudnak megfelelő embereket alkalmazni a vállalkozások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Közfoglalkoztatók ellenérdekeltsége</a:t>
            </a:r>
          </a:p>
          <a:p>
            <a:pPr marL="0" indent="0">
              <a:buNone/>
            </a:pPr>
            <a:r>
              <a:rPr lang="hu-H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munkaerő struktúráját befolyásoló tényezők: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Alacsony iskolai végzettség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Munkavállalási hajlandóság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Rossz egészségügyi állapot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Alacsony mobilitás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Utazási nehézségek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350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720080"/>
          </a:xfrm>
        </p:spPr>
        <p:txBody>
          <a:bodyPr>
            <a:noAutofit/>
          </a:bodyPr>
          <a:lstStyle/>
          <a:p>
            <a:pPr eaLnBrk="1" hangingPunct="1"/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2017. évi főbb célok I.</a:t>
            </a:r>
            <a:endParaRPr lang="hu-HU" sz="28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251520" y="1916832"/>
            <a:ext cx="8712968" cy="4441126"/>
          </a:xfrm>
        </p:spPr>
        <p:txBody>
          <a:bodyPr>
            <a:normAutofit/>
          </a:bodyPr>
          <a:lstStyle/>
          <a:p>
            <a:pPr marL="0" indent="0"/>
            <a:r>
              <a:rPr lang="hu-HU" sz="2200" b="1" dirty="0" smtClean="0"/>
              <a:t>Folytatás:</a:t>
            </a:r>
          </a:p>
          <a:p>
            <a:pPr marL="1714500" lvl="3" indent="-457200">
              <a:buFontTx/>
              <a:buChar char="-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Hosszabb időtartamú közfoglalkoztatás</a:t>
            </a:r>
          </a:p>
          <a:p>
            <a:pPr marL="1714500" lvl="3" indent="-457200">
              <a:buFontTx/>
              <a:buChar char="-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Országos közfoglalkoztatási programok</a:t>
            </a:r>
          </a:p>
          <a:p>
            <a:pPr marL="1714500" lvl="3" indent="-457200">
              <a:buFontTx/>
              <a:buChar char="-"/>
            </a:pP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Járási startmunka mintaprogramok és a ráépülő programok</a:t>
            </a:r>
          </a:p>
          <a:p>
            <a:pPr marL="0" indent="0"/>
            <a:r>
              <a:rPr lang="hu-HU" sz="2200" b="1" dirty="0" smtClean="0"/>
              <a:t>Járási startmunka mintaprogramok:</a:t>
            </a:r>
          </a:p>
          <a:p>
            <a:pPr marL="0" indent="0"/>
            <a:r>
              <a:rPr lang="hu-HU" sz="2200" dirty="0" smtClean="0"/>
              <a:t>	2017. március 1. – 2018. február 28.</a:t>
            </a:r>
          </a:p>
          <a:p>
            <a:pPr marL="0" indent="0"/>
            <a:r>
              <a:rPr lang="hu-HU" sz="2200" dirty="0" smtClean="0"/>
              <a:t>	A kedvezményezett járásokban (109), továbbá a 	kedvezményezett településeken (395).</a:t>
            </a:r>
          </a:p>
          <a:p>
            <a:pPr marL="0" indent="0"/>
            <a:r>
              <a:rPr lang="hu-HU" sz="2200" dirty="0"/>
              <a:t>	</a:t>
            </a:r>
            <a:r>
              <a:rPr lang="hu-HU" sz="2200" dirty="0" smtClean="0"/>
              <a:t>- 290/2014. (XI.26.) Korm. rendelet</a:t>
            </a:r>
          </a:p>
          <a:p>
            <a:pPr marL="0" indent="0"/>
            <a:r>
              <a:rPr lang="hu-HU" sz="2200" dirty="0" smtClean="0"/>
              <a:t>	- 105/2015. (IV.23.) Korm. rendelet</a:t>
            </a:r>
          </a:p>
          <a:p>
            <a:pPr marL="0" indent="0"/>
            <a:endParaRPr lang="hu-HU" sz="2400" dirty="0" smtClean="0"/>
          </a:p>
          <a:p>
            <a:pPr marL="0" indent="0"/>
            <a:endParaRPr lang="hu-HU" sz="2400" dirty="0" smtClean="0"/>
          </a:p>
          <a:p>
            <a:pPr marL="0" indent="0"/>
            <a:endParaRPr lang="hu-HU" sz="2400" dirty="0" smtClean="0"/>
          </a:p>
          <a:p>
            <a:pPr marL="0" indent="0"/>
            <a:endParaRPr lang="hu-HU" sz="2800" dirty="0" smtClean="0"/>
          </a:p>
          <a:p>
            <a:pPr marL="0" indent="0"/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xmlns="" val="41038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4"/>
          </p:nvPr>
        </p:nvSpPr>
        <p:spPr>
          <a:xfrm>
            <a:off x="395536" y="1916832"/>
            <a:ext cx="828092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b="1" dirty="0" smtClean="0"/>
              <a:t>Mintaprogram:</a:t>
            </a:r>
          </a:p>
          <a:p>
            <a:r>
              <a:rPr lang="hu-HU" sz="2200" dirty="0" smtClean="0"/>
              <a:t>Szociális jellegű:</a:t>
            </a:r>
          </a:p>
          <a:p>
            <a:pPr marL="0" indent="0">
              <a:buNone/>
            </a:pPr>
            <a:r>
              <a:rPr lang="hu-HU" sz="2200" dirty="0" smtClean="0"/>
              <a:t>	- belvízelvezetés</a:t>
            </a:r>
          </a:p>
          <a:p>
            <a:pPr marL="0" indent="0">
              <a:buNone/>
            </a:pPr>
            <a:r>
              <a:rPr lang="hu-HU" sz="2200" dirty="0"/>
              <a:t>	</a:t>
            </a:r>
            <a:r>
              <a:rPr lang="hu-HU" sz="2200" dirty="0" smtClean="0"/>
              <a:t>- mezőgazdasági utak karbantartása</a:t>
            </a:r>
          </a:p>
          <a:p>
            <a:pPr marL="0" indent="0">
              <a:buNone/>
            </a:pPr>
            <a:r>
              <a:rPr lang="hu-HU" sz="2200" dirty="0"/>
              <a:t>	- közúthálózat </a:t>
            </a:r>
            <a:r>
              <a:rPr lang="hu-HU" sz="2200" dirty="0" smtClean="0"/>
              <a:t>karbantartása</a:t>
            </a:r>
          </a:p>
          <a:p>
            <a:pPr marL="0" indent="0">
              <a:buNone/>
            </a:pPr>
            <a:r>
              <a:rPr lang="hu-HU" sz="2200" dirty="0"/>
              <a:t>	</a:t>
            </a:r>
            <a:r>
              <a:rPr lang="hu-HU" sz="2200" dirty="0" smtClean="0"/>
              <a:t>- illegális hulladéklerakó-helyek felszámolása</a:t>
            </a:r>
          </a:p>
          <a:p>
            <a:pPr marL="914400" lvl="2" indent="0">
              <a:buNone/>
            </a:pPr>
            <a:r>
              <a:rPr lang="hu-H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hu-HU" sz="2200" dirty="0" err="1" smtClean="0">
                <a:latin typeface="Arial" pitchFamily="34" charset="0"/>
                <a:cs typeface="Arial" pitchFamily="34" charset="0"/>
              </a:rPr>
              <a:t>bio-</a:t>
            </a:r>
            <a:r>
              <a:rPr lang="hu-H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és megújuló energia</a:t>
            </a:r>
          </a:p>
          <a:p>
            <a:pPr marL="0" indent="0">
              <a:buNone/>
            </a:pPr>
            <a:endParaRPr lang="hu-HU" sz="2200" dirty="0" smtClean="0"/>
          </a:p>
          <a:p>
            <a:r>
              <a:rPr lang="hu-HU" sz="2200" dirty="0" smtClean="0"/>
              <a:t>Mezőgazdasági és helyi sajátosságokra épülő program</a:t>
            </a:r>
          </a:p>
          <a:p>
            <a:r>
              <a:rPr lang="hu-HU" sz="2200" dirty="0" smtClean="0"/>
              <a:t>Magas hozzáadott értékű program</a:t>
            </a:r>
          </a:p>
          <a:p>
            <a:pPr marL="0" indent="0">
              <a:buNone/>
            </a:pPr>
            <a:endParaRPr lang="hu-HU" sz="2400" dirty="0" smtClean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23528" y="1124744"/>
            <a:ext cx="849694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sz="2800" b="1" dirty="0" smtClean="0">
                <a:solidFill>
                  <a:srgbClr val="A29061"/>
                </a:solidFill>
              </a:rPr>
              <a:t>2017. évi főbb célok II.</a:t>
            </a:r>
            <a:endParaRPr lang="hu-HU" sz="2800" b="1" dirty="0">
              <a:solidFill>
                <a:srgbClr val="A29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6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075240" cy="45719"/>
          </a:xfrm>
        </p:spPr>
        <p:txBody>
          <a:bodyPr/>
          <a:lstStyle/>
          <a:p>
            <a:r>
              <a:rPr lang="hu-H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3200" b="1" dirty="0" smtClean="0">
                <a:latin typeface="Arial" pitchFamily="34" charset="0"/>
                <a:cs typeface="Arial" pitchFamily="34" charset="0"/>
              </a:rPr>
            </a:br>
            <a:endParaRPr lang="hu-H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7524" y="1791980"/>
            <a:ext cx="8568952" cy="4661356"/>
          </a:xfrm>
        </p:spPr>
        <p:txBody>
          <a:bodyPr/>
          <a:lstStyle/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Speciális közfoglalkoztatási programok működtetése, további folytatása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Mentális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, szociális, vagy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egészségügyi problémák miatt nehezen foglalkoztathatók 	bevonása</a:t>
            </a:r>
          </a:p>
          <a:p>
            <a:pPr marL="0" indent="0" algn="just">
              <a:buNone/>
              <a:tabLst>
                <a:tab pos="355600" algn="l"/>
              </a:tabLst>
            </a:pP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Országos </a:t>
            </a:r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mintaprogramok támogatása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Kulturális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programok, vadterelő kerítések építése, digitalizálás, stb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  <a:tabLst>
                <a:tab pos="355600" algn="l"/>
              </a:tabLst>
            </a:pP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Egyházi és karitatív szervezetek erőteljesebb bevonása</a:t>
            </a:r>
          </a:p>
          <a:p>
            <a:pPr marL="0" indent="0" algn="just">
              <a:buNone/>
            </a:pP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közfoglalkoztatás kommunikációjának, népszerűsítésének erősítése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Közfoglalkoztatási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kiállítások, egyéb szakmai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rendezvények, fórumok, stb.</a:t>
            </a: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7504" y="1268760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hu-HU" sz="2800" b="1" dirty="0" smtClean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2017. </a:t>
            </a:r>
            <a:r>
              <a:rPr lang="hu-HU" sz="2800" b="1" dirty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2800" b="1" dirty="0" smtClean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főbb célok III. </a:t>
            </a:r>
          </a:p>
        </p:txBody>
      </p:sp>
    </p:spTree>
    <p:extLst>
      <p:ext uri="{BB962C8B-B14F-4D97-AF65-F5344CB8AC3E}">
        <p14:creationId xmlns:p14="http://schemas.microsoft.com/office/powerpoint/2010/main" xmlns="" val="25087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76064"/>
          </a:xfrm>
        </p:spPr>
        <p:txBody>
          <a:bodyPr/>
          <a:lstStyle/>
          <a:p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Fogalom-meghatározás</a:t>
            </a:r>
            <a:endParaRPr lang="hu-HU" sz="28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hu-H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Mintaprogram: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értékteremtő, a helyi sajátosságokra épülő, a település fenntartását segítő program. Ebben az esetben a település korábban nem részesült támogatásban.</a:t>
            </a:r>
          </a:p>
          <a:p>
            <a:pPr marL="0" indent="0" algn="just">
              <a:buNone/>
            </a:pPr>
            <a:r>
              <a:rPr lang="hu-H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Ráépülő program: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olyan közfoglalkoztatási program, amely a mintaprogram lezárását követően, azonos településen és azonos tevékenységi körrel valósul meg.</a:t>
            </a:r>
          </a:p>
          <a:p>
            <a:pPr marL="0" indent="0" algn="just">
              <a:buNone/>
            </a:pPr>
            <a:r>
              <a:rPr lang="hu-H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Mezőgazdasági program: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helyi adottságok figyelembe vételével zöldség-, gyümölcs-, takarmánynövények termesztése, valamint állattartás és tenyésztés, melyekkel biztosítják az intézmények ellátását.</a:t>
            </a:r>
          </a:p>
          <a:p>
            <a:pPr marL="0" indent="0" algn="just">
              <a:buNone/>
            </a:pPr>
            <a:r>
              <a:rPr lang="hu-H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Magas hozzáadott értékű program: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Mezőgazdasági vagy helyi sajátosságokon alapuló ipari termelés és termékfeldolgozás, ezen tevékenységek bővítése, gépek, berendezések, ingatlanok vásárlása.</a:t>
            </a:r>
          </a:p>
          <a:p>
            <a:pPr marL="0" indent="0" algn="just">
              <a:buNone/>
            </a:pPr>
            <a:r>
              <a:rPr lang="hu-H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Helyi sajátosságokra épülő program: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település földrajzi és természeti adottságait figyelembe véve a közösségi szükségletek kielégítése, a település fejlődésének elősegítése.</a:t>
            </a:r>
          </a:p>
          <a:p>
            <a:pPr marL="0" indent="0" algn="just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22375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584176"/>
          </a:xfrm>
        </p:spPr>
        <p:txBody>
          <a:bodyPr>
            <a:noAutofit/>
          </a:bodyPr>
          <a:lstStyle/>
          <a:p>
            <a:pPr eaLnBrk="1" hangingPunct="1"/>
            <a:r>
              <a:rPr lang="hu-HU" sz="28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Mentális, szociális és egészségügyi okból hátrányos helyzetű álláskeresők speciális pilot programja</a:t>
            </a:r>
            <a:endParaRPr lang="hu-HU" sz="28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500035" y="2780928"/>
            <a:ext cx="8215370" cy="357703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1800" b="1" dirty="0" smtClean="0"/>
              <a:t>Időtartam:</a:t>
            </a:r>
            <a:r>
              <a:rPr lang="hu-HU" sz="1800" dirty="0" smtClean="0"/>
              <a:t> 2017. április – augusztus (5 hónap)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 b="1" dirty="0" smtClean="0"/>
              <a:t>Érintett létszám:</a:t>
            </a:r>
            <a:r>
              <a:rPr lang="hu-HU" sz="1800" dirty="0" smtClean="0"/>
              <a:t> 300 fő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b="1" dirty="0" smtClean="0"/>
              <a:t>Érintett megyék:</a:t>
            </a:r>
            <a:r>
              <a:rPr lang="hu-HU" sz="1800" dirty="0" smtClean="0"/>
              <a:t> Baranya, Borsod-Abaúj-Zemplén, Szabolcs-Szatmár-Bereg, Zala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Munkaerő-piaci, szociális, egészségügyi szolgáltatások együttes és folyamatos nyújtása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Egyszerű, könnyen végezhető   közfoglalkoztatási feladatok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Speciális közfoglalkoztatási bér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Közfoglalkoztatási pontok kialakítása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800" dirty="0" smtClean="0"/>
              <a:t>BM – NGM – EMMI szoros együttműködés</a:t>
            </a:r>
          </a:p>
        </p:txBody>
      </p:sp>
    </p:spTree>
    <p:extLst>
      <p:ext uri="{BB962C8B-B14F-4D97-AF65-F5344CB8AC3E}">
        <p14:creationId xmlns:p14="http://schemas.microsoft.com/office/powerpoint/2010/main" xmlns="" val="1883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0" y="1198141"/>
            <a:ext cx="9127067" cy="574675"/>
          </a:xfrm>
        </p:spPr>
        <p:txBody>
          <a:bodyPr/>
          <a:lstStyle/>
          <a:p>
            <a:r>
              <a:rPr lang="hu-HU" sz="2800" b="1" dirty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Közfoglalkoztatási támogatások forrása </a:t>
            </a:r>
            <a:r>
              <a:rPr lang="hu-HU" sz="2800" b="1" dirty="0" smtClean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800" b="1" dirty="0">
              <a:solidFill>
                <a:srgbClr val="A29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2060848"/>
            <a:ext cx="8605838" cy="4608512"/>
          </a:xfrm>
        </p:spPr>
        <p:txBody>
          <a:bodyPr/>
          <a:lstStyle/>
          <a:p>
            <a:pPr marL="0" lvl="0" indent="0" algn="just">
              <a:lnSpc>
                <a:spcPct val="90000"/>
              </a:lnSpc>
              <a:buNone/>
              <a:defRPr/>
            </a:pP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Nemzeti Foglalkoztatási Alap (NFA) „Start-munkaprogram” előirányzatának mértéke:</a:t>
            </a:r>
          </a:p>
          <a:p>
            <a:pPr marL="0" lvl="0" indent="0" algn="just">
              <a:lnSpc>
                <a:spcPct val="90000"/>
              </a:lnSpc>
              <a:buNone/>
              <a:defRPr/>
            </a:pPr>
            <a:endParaRPr lang="hu-HU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2011. év: 	64,0 Mrd Ft	</a:t>
            </a:r>
            <a:r>
              <a:rPr lang="hu-H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(8,5 Mrd Ft BM-hez)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2012. év:	137,5 Mrd Ft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2013. év:	179,8 Mrd Ft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2014. év: 	231,1 Mrd Ft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2015. év: 	270,0 Mrd Ft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2016. év: 	340,0 Mrd Ft</a:t>
            </a:r>
          </a:p>
          <a:p>
            <a:pPr marL="0" lv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hu-H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2017. év:</a:t>
            </a:r>
            <a:r>
              <a:rPr lang="hu-H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325,0 Mrd Ft - 40 Mrd Ft = 285 Mrd Ft  </a:t>
            </a:r>
            <a:r>
              <a:rPr lang="hu-H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hu-HU" sz="1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hu-HU" sz="1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	</a:t>
            </a:r>
            <a:endParaRPr lang="hu-HU" sz="1800" i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hu-HU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3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7998</TotalTime>
  <Words>562</Words>
  <Application>Microsoft Office PowerPoint</Application>
  <PresentationFormat>Diavetítés a képernyőre (4:3 oldalarány)</PresentationFormat>
  <Paragraphs>119</Paragraphs>
  <Slides>15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8</vt:i4>
      </vt:variant>
      <vt:variant>
        <vt:lpstr>Diacímek</vt:lpstr>
      </vt:variant>
      <vt:variant>
        <vt:i4>15</vt:i4>
      </vt:variant>
    </vt:vector>
  </HeadingPairs>
  <TitlesOfParts>
    <vt:vector size="23" baseType="lpstr">
      <vt:lpstr>Office Theme</vt:lpstr>
      <vt:lpstr>Beloldalak</vt:lpstr>
      <vt:lpstr>1_Beloldalak</vt:lpstr>
      <vt:lpstr>2_Beloldalak</vt:lpstr>
      <vt:lpstr>3_Beloldalak</vt:lpstr>
      <vt:lpstr>4_Beloldalak</vt:lpstr>
      <vt:lpstr>5_Beloldalak</vt:lpstr>
      <vt:lpstr>6_Beloldalak</vt:lpstr>
      <vt:lpstr>Társadalmi integráció a kistelepüléseken A közfoglalkoztatás 2017. évi kihívásai  Lőrincz Leó közigazgatási főtanácsadó  Kisbodak, 2017. április 12.</vt:lpstr>
      <vt:lpstr> </vt:lpstr>
      <vt:lpstr>Problémák</vt:lpstr>
      <vt:lpstr>2017. évi főbb célok I.</vt:lpstr>
      <vt:lpstr>5. dia</vt:lpstr>
      <vt:lpstr> </vt:lpstr>
      <vt:lpstr>Fogalom-meghatározás</vt:lpstr>
      <vt:lpstr>Mentális, szociális és egészségügyi okból hátrányos helyzetű álláskeresők speciális pilot programja</vt:lpstr>
      <vt:lpstr>Közfoglalkoztatási támogatások forrása  </vt:lpstr>
      <vt:lpstr>Egyes munkaerőpiaci intézkedésekről szóló 1139/2017. (III.20.) Korm.határozat főbb intézkedései I.</vt:lpstr>
      <vt:lpstr>Egyes munkaerőpiaci intézkedésekről szóló 1139/2017. (III.20.) Korm. határozat főbb intézkedései II.</vt:lpstr>
      <vt:lpstr>Egyes munkaerőpiaci intézkedésekről szóló 1139/2017. (III.20.) Korm. határozat főbb intézkedései III.</vt:lpstr>
      <vt:lpstr>Egyes munkaerőpiaci intézkedésekről szóló 1139/2017. (III.20.) Korm. határozat főbb intézkedései VI.</vt:lpstr>
      <vt:lpstr>14. dia</vt:lpstr>
      <vt:lpstr> KÖSZÖNÖM MEGTISZTELŐ FIGYELMÜKET!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hszabo</cp:lastModifiedBy>
  <cp:revision>820</cp:revision>
  <cp:lastPrinted>2017-03-03T11:12:12Z</cp:lastPrinted>
  <dcterms:created xsi:type="dcterms:W3CDTF">2010-06-15T13:49:13Z</dcterms:created>
  <dcterms:modified xsi:type="dcterms:W3CDTF">2017-04-27T12:17:14Z</dcterms:modified>
</cp:coreProperties>
</file>