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3" r:id="rId4"/>
    <p:sldId id="267" r:id="rId5"/>
    <p:sldId id="285" r:id="rId6"/>
    <p:sldId id="269" r:id="rId7"/>
    <p:sldId id="273" r:id="rId8"/>
    <p:sldId id="274" r:id="rId9"/>
    <p:sldId id="286" r:id="rId10"/>
    <p:sldId id="268" r:id="rId11"/>
    <p:sldId id="270" r:id="rId12"/>
    <p:sldId id="271" r:id="rId13"/>
    <p:sldId id="275" r:id="rId14"/>
    <p:sldId id="276" r:id="rId15"/>
    <p:sldId id="277" r:id="rId16"/>
    <p:sldId id="280" r:id="rId17"/>
    <p:sldId id="281" r:id="rId18"/>
    <p:sldId id="282" r:id="rId19"/>
    <p:sldId id="283" r:id="rId20"/>
    <p:sldId id="266" r:id="rId21"/>
    <p:sldId id="284" r:id="rId22"/>
    <p:sldId id="262" r:id="rId23"/>
  </p:sldIdLst>
  <p:sldSz cx="9144000" cy="6858000" type="screen4x3"/>
  <p:notesSz cx="6881813" cy="100028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96F927AD-338B-4555-A875-099600FF7467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33963F12-3754-4A18-8870-0FC32F6812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49393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CCE0777B-6673-4FB2-9340-A243265A2EBC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D814539C-5512-4CD8-BF7C-9D985F339F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26545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A4A235D-2E19-4A71-8997-7929F9C9BBE3}" type="datetimeFigureOut">
              <a:rPr lang="hu-HU" smtClean="0"/>
              <a:pPr/>
              <a:t>2017.04.28.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211F75-5693-4626-B6C4-E8AE7ABA49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036712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10657" y="2564904"/>
            <a:ext cx="6400800" cy="147320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tx1"/>
                </a:solidFill>
              </a:rPr>
              <a:t>Jó megoldások (vannak?)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700820" y="515719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Csikász</a:t>
            </a:r>
            <a:r>
              <a:rPr lang="hu-HU" dirty="0" smtClean="0"/>
              <a:t> Gábor</a:t>
            </a:r>
          </a:p>
          <a:p>
            <a:pPr algn="ctr"/>
            <a:r>
              <a:rPr lang="hu-HU" dirty="0" smtClean="0"/>
              <a:t>KIFESZ</a:t>
            </a:r>
            <a:endParaRPr lang="hu-HU" dirty="0"/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72983"/>
            <a:ext cx="79819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zövegdoboz 5"/>
          <p:cNvSpPr txBox="1"/>
          <p:nvPr/>
        </p:nvSpPr>
        <p:spPr>
          <a:xfrm>
            <a:off x="395536" y="4112705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Kistelepülések gazdaságfejlesztési lehetőségei konferencia</a:t>
            </a:r>
          </a:p>
          <a:p>
            <a:r>
              <a:rPr lang="hu-HU" b="1" dirty="0" smtClean="0"/>
              <a:t>Kistokaj</a:t>
            </a:r>
          </a:p>
          <a:p>
            <a:r>
              <a:rPr lang="hu-HU" dirty="0" smtClean="0"/>
              <a:t>2017. április 25.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212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r>
              <a:rPr lang="hu-HU" sz="2600" b="1" dirty="0" smtClean="0"/>
              <a:t>Az </a:t>
            </a:r>
            <a:r>
              <a:rPr lang="hu-HU" sz="2600" b="1" dirty="0"/>
              <a:t>aprófalvaknak nem kellene - a méretük miatt – hátrányos helyzetűnek, életképtelennek lenniük a XXI. században (az internet világában</a:t>
            </a:r>
            <a:r>
              <a:rPr lang="hu-HU" sz="2600" b="1" dirty="0" smtClean="0"/>
              <a:t>)!!!</a:t>
            </a:r>
          </a:p>
          <a:p>
            <a:pPr marL="0" indent="0" algn="ctr">
              <a:buNone/>
            </a:pPr>
            <a:r>
              <a:rPr lang="hu-HU" sz="2600" b="1" dirty="0" smtClean="0"/>
              <a:t> </a:t>
            </a:r>
            <a:r>
              <a:rPr lang="hu-HU" sz="2600" b="1" dirty="0"/>
              <a:t>Ausztriában, Svájcban ez megszokott és működő faluméret.</a:t>
            </a:r>
          </a:p>
          <a:p>
            <a:pPr marL="0" indent="0" algn="just">
              <a:buNone/>
            </a:pPr>
            <a:endParaRPr lang="hu-HU" sz="2000" dirty="0" smtClean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696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dirty="0" smtClean="0"/>
          </a:p>
          <a:p>
            <a:pPr marL="0" indent="0" algn="ctr">
              <a:buNone/>
            </a:pPr>
            <a:r>
              <a:rPr lang="hu-HU" sz="3800" b="1" dirty="0" smtClean="0"/>
              <a:t>EGYÜTTMŰKÖDÉS</a:t>
            </a:r>
          </a:p>
          <a:p>
            <a:pPr marL="0" indent="0" algn="ctr">
              <a:buNone/>
            </a:pPr>
            <a:r>
              <a:rPr lang="hu-HU" sz="3000" dirty="0" smtClean="0"/>
              <a:t>(településen belül és települések között)</a:t>
            </a:r>
          </a:p>
          <a:p>
            <a:pPr marL="0" indent="0" algn="ctr">
              <a:buNone/>
            </a:pPr>
            <a:endParaRPr lang="hu-HU" sz="3000" dirty="0" smtClean="0"/>
          </a:p>
          <a:p>
            <a:pPr marL="0" indent="0" algn="ctr">
              <a:buNone/>
            </a:pPr>
            <a:r>
              <a:rPr lang="hu-HU" sz="3000" b="1" dirty="0" smtClean="0"/>
              <a:t>4 képesség:</a:t>
            </a:r>
          </a:p>
          <a:p>
            <a:pPr algn="ctr">
              <a:buFontTx/>
              <a:buChar char="-"/>
            </a:pPr>
            <a:r>
              <a:rPr lang="hu-HU" sz="3000" dirty="0"/>
              <a:t>D</a:t>
            </a:r>
            <a:r>
              <a:rPr lang="hu-HU" sz="3000" dirty="0" smtClean="0"/>
              <a:t>emográfiai megújuló képesség</a:t>
            </a:r>
          </a:p>
          <a:p>
            <a:pPr algn="ctr">
              <a:buFontTx/>
              <a:buChar char="-"/>
            </a:pPr>
            <a:r>
              <a:rPr lang="hu-HU" sz="3000" dirty="0" smtClean="0"/>
              <a:t>Eltartó képesség</a:t>
            </a:r>
          </a:p>
          <a:p>
            <a:pPr algn="ctr">
              <a:buFontTx/>
              <a:buChar char="-"/>
            </a:pPr>
            <a:r>
              <a:rPr lang="hu-HU" sz="3000" dirty="0" smtClean="0"/>
              <a:t>Ellátó képesség</a:t>
            </a:r>
          </a:p>
          <a:p>
            <a:pPr algn="ctr">
              <a:buFontTx/>
              <a:buChar char="-"/>
            </a:pPr>
            <a:r>
              <a:rPr lang="hu-HU" sz="3000" dirty="0" smtClean="0"/>
              <a:t>Jó települési vezetők</a:t>
            </a:r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just">
              <a:buNone/>
            </a:pPr>
            <a:endParaRPr lang="hu-HU" sz="2000" dirty="0" smtClean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852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u-HU" sz="2000" dirty="0"/>
              <a:t>A települési közösségek együttműködés feltételei között </a:t>
            </a:r>
            <a:r>
              <a:rPr lang="hu-HU" sz="2000" dirty="0" smtClean="0"/>
              <a:t>az </a:t>
            </a:r>
            <a:r>
              <a:rPr lang="hu-HU" sz="2000" dirty="0"/>
              <a:t>első </a:t>
            </a:r>
            <a:r>
              <a:rPr lang="hu-HU" sz="2000" b="1" dirty="0"/>
              <a:t>a valós helyzetből fakadó</a:t>
            </a:r>
            <a:r>
              <a:rPr lang="hu-HU" sz="2000" dirty="0"/>
              <a:t> indokokon és azok felismerésén alapuló motiváltság. A vidéki térségek kistelepüléseinek esetében fontos </a:t>
            </a:r>
            <a:r>
              <a:rPr lang="hu-HU" sz="2000" b="1" dirty="0"/>
              <a:t>az együttműködés felismerése</a:t>
            </a:r>
            <a:r>
              <a:rPr lang="hu-HU" sz="2000" dirty="0" smtClean="0"/>
              <a:t>.</a:t>
            </a:r>
          </a:p>
          <a:p>
            <a:pPr algn="just"/>
            <a:r>
              <a:rPr lang="hu-HU" sz="2000" dirty="0" smtClean="0"/>
              <a:t> </a:t>
            </a:r>
            <a:r>
              <a:rPr lang="hu-HU" sz="2000" b="1" dirty="0"/>
              <a:t>A vidéki térségek jellemzői</a:t>
            </a:r>
            <a:r>
              <a:rPr lang="hu-HU" sz="2000" dirty="0"/>
              <a:t>:</a:t>
            </a:r>
          </a:p>
          <a:p>
            <a:pPr marL="0" indent="0" algn="just">
              <a:buNone/>
            </a:pPr>
            <a:r>
              <a:rPr lang="hu-HU" sz="2000" dirty="0" smtClean="0"/>
              <a:t>- </a:t>
            </a:r>
            <a:r>
              <a:rPr lang="hu-HU" sz="2000" dirty="0"/>
              <a:t>a </a:t>
            </a:r>
            <a:r>
              <a:rPr lang="hu-HU" sz="2000" b="1" dirty="0"/>
              <a:t>kisebb méret és az alacsony koncentráció </a:t>
            </a:r>
            <a:r>
              <a:rPr lang="hu-HU" sz="2000" dirty="0"/>
              <a:t>miatt (népesség, vállalkozások, intézmények, épületek, stb.) vannak olyan funkciók, melyek a települési közösségen belül nem működtethetőek gazdaságosan,</a:t>
            </a:r>
          </a:p>
          <a:p>
            <a:pPr marL="0" indent="0" algn="just">
              <a:buNone/>
            </a:pPr>
            <a:r>
              <a:rPr lang="hu-HU" sz="2000" dirty="0"/>
              <a:t>- </a:t>
            </a:r>
            <a:r>
              <a:rPr lang="hu-HU" sz="2000" b="1" dirty="0"/>
              <a:t>természeti környezet</a:t>
            </a:r>
            <a:r>
              <a:rPr lang="hu-HU" sz="2000" dirty="0"/>
              <a:t>hez való közelség,</a:t>
            </a:r>
          </a:p>
          <a:p>
            <a:pPr marL="0" indent="0" algn="just">
              <a:buNone/>
            </a:pPr>
            <a:r>
              <a:rPr lang="hu-HU" sz="2000" dirty="0"/>
              <a:t>- a </a:t>
            </a:r>
            <a:r>
              <a:rPr lang="hu-HU" sz="2000" b="1" dirty="0"/>
              <a:t>centrumoktól való távolság</a:t>
            </a:r>
            <a:r>
              <a:rPr lang="hu-HU" sz="2000" dirty="0"/>
              <a:t>ból adódó periféria problémák a szomszédos települések egyformán </a:t>
            </a:r>
            <a:r>
              <a:rPr lang="hu-HU" sz="2000" dirty="0" smtClean="0"/>
              <a:t>érintik,</a:t>
            </a:r>
            <a:endParaRPr lang="hu-HU" sz="2000" dirty="0"/>
          </a:p>
          <a:p>
            <a:pPr marL="0" indent="0" algn="just">
              <a:buNone/>
            </a:pPr>
            <a:r>
              <a:rPr lang="hu-HU" sz="2000" dirty="0" smtClean="0"/>
              <a:t>- </a:t>
            </a:r>
            <a:r>
              <a:rPr lang="hu-HU" sz="2000" b="1" dirty="0" smtClean="0"/>
              <a:t>gazdasági sivatagok</a:t>
            </a:r>
            <a:r>
              <a:rPr lang="hu-HU" sz="2000" dirty="0" smtClean="0"/>
              <a:t>,</a:t>
            </a:r>
            <a:endParaRPr lang="hu-HU" sz="2000" dirty="0"/>
          </a:p>
          <a:p>
            <a:pPr marL="0" indent="0" algn="just">
              <a:buNone/>
            </a:pPr>
            <a:r>
              <a:rPr lang="hu-HU" sz="2000" dirty="0" smtClean="0"/>
              <a:t>- </a:t>
            </a:r>
            <a:r>
              <a:rPr lang="hu-HU" sz="2000" b="1" dirty="0"/>
              <a:t>ingázás</a:t>
            </a:r>
            <a:r>
              <a:rPr lang="hu-HU" sz="2000" dirty="0"/>
              <a:t>ból adódó problémák (a második, harmadik településről már nem működik a dolog</a:t>
            </a:r>
            <a:r>
              <a:rPr lang="hu-HU" sz="2000" dirty="0" smtClean="0"/>
              <a:t>),</a:t>
            </a:r>
            <a:endParaRPr lang="hu-HU" sz="2000" dirty="0"/>
          </a:p>
          <a:p>
            <a:pPr marL="0" indent="0" algn="just">
              <a:buNone/>
            </a:pPr>
            <a:r>
              <a:rPr lang="hu-HU" sz="2000" dirty="0" smtClean="0"/>
              <a:t>- </a:t>
            </a:r>
            <a:r>
              <a:rPr lang="hu-HU" sz="2000" b="1" dirty="0"/>
              <a:t>a relatíve lassabb kulturális változások </a:t>
            </a:r>
            <a:r>
              <a:rPr lang="hu-HU" sz="2000" dirty="0"/>
              <a:t>ebből kifolyólag ezen értékek közösségformáló ereje </a:t>
            </a:r>
            <a:r>
              <a:rPr lang="hu-HU" sz="2000" dirty="0" smtClean="0"/>
              <a:t>jelentős.</a:t>
            </a:r>
            <a:endParaRPr lang="hu-HU" sz="2000" dirty="0"/>
          </a:p>
          <a:p>
            <a:pPr algn="just"/>
            <a:r>
              <a:rPr lang="hu-HU" sz="2000" dirty="0" smtClean="0"/>
              <a:t>A </a:t>
            </a:r>
            <a:r>
              <a:rPr lang="hu-HU" sz="2000" dirty="0"/>
              <a:t>települési együttműködések </a:t>
            </a:r>
            <a:r>
              <a:rPr lang="hu-HU" sz="2000" dirty="0" smtClean="0"/>
              <a:t>alapján </a:t>
            </a:r>
            <a:r>
              <a:rPr lang="hu-HU" sz="2000" dirty="0"/>
              <a:t>megvalósuló helyi fejlesztések a térségi önellátást és a globalizációs folyamatokba való bekapcsolódást egyaránt szolgálhatják.</a:t>
            </a:r>
          </a:p>
          <a:p>
            <a:pPr marL="0" indent="0" algn="just">
              <a:buNone/>
            </a:pPr>
            <a:endParaRPr lang="hu-HU" sz="2000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just">
              <a:buNone/>
            </a:pPr>
            <a:endParaRPr lang="hu-HU" sz="2000" dirty="0" smtClean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2166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Megoldási </a:t>
            </a:r>
            <a:r>
              <a:rPr lang="hu-HU" sz="2000" dirty="0"/>
              <a:t>alapvetések:</a:t>
            </a:r>
          </a:p>
          <a:p>
            <a:pPr lvl="0"/>
            <a:r>
              <a:rPr lang="hu-HU" sz="2000" dirty="0"/>
              <a:t>a </a:t>
            </a:r>
            <a:r>
              <a:rPr lang="hu-HU" sz="2000" b="1" dirty="0"/>
              <a:t>helyi közösség-és gazdaságfejlesztés</a:t>
            </a:r>
            <a:r>
              <a:rPr lang="hu-HU" sz="2000" dirty="0"/>
              <a:t> között </a:t>
            </a:r>
            <a:r>
              <a:rPr lang="hu-HU" sz="2000" b="1" dirty="0"/>
              <a:t>kölcsönös függőség</a:t>
            </a:r>
            <a:r>
              <a:rPr lang="hu-HU" sz="2000" dirty="0"/>
              <a:t> van, ezek nem elválaszthatóak,</a:t>
            </a:r>
          </a:p>
          <a:p>
            <a:pPr lvl="0"/>
            <a:r>
              <a:rPr lang="hu-HU" sz="2000" b="1" dirty="0"/>
              <a:t>átlátható</a:t>
            </a:r>
            <a:r>
              <a:rPr lang="hu-HU" sz="2000" dirty="0"/>
              <a:t>nak kell lennie a helyi „szövetkezésnek”</a:t>
            </a:r>
          </a:p>
          <a:p>
            <a:pPr lvl="0"/>
            <a:r>
              <a:rPr lang="hu-HU" sz="2000" b="1" dirty="0"/>
              <a:t>Illúziók nélkül</a:t>
            </a:r>
            <a:r>
              <a:rPr lang="hu-HU" sz="2000" dirty="0"/>
              <a:t> kell nekifogni,</a:t>
            </a:r>
          </a:p>
          <a:p>
            <a:pPr lvl="0"/>
            <a:r>
              <a:rPr lang="hu-HU" sz="2000" dirty="0"/>
              <a:t>A </a:t>
            </a:r>
            <a:r>
              <a:rPr lang="hu-HU" sz="2000" b="1" dirty="0"/>
              <a:t>piac</a:t>
            </a:r>
            <a:r>
              <a:rPr lang="hu-HU" sz="2000" dirty="0"/>
              <a:t>okon meg kell találni azt a </a:t>
            </a:r>
            <a:r>
              <a:rPr lang="hu-HU" sz="2000" b="1" dirty="0"/>
              <a:t>rés</a:t>
            </a:r>
            <a:r>
              <a:rPr lang="hu-HU" sz="2000" dirty="0"/>
              <a:t>t ahová, be akarunk törni és versenyezni akarunk,</a:t>
            </a:r>
          </a:p>
          <a:p>
            <a:pPr lvl="0"/>
            <a:r>
              <a:rPr lang="hu-HU" sz="2000" dirty="0"/>
              <a:t>nem árt némi </a:t>
            </a:r>
            <a:r>
              <a:rPr lang="hu-HU" sz="2000" b="1" dirty="0"/>
              <a:t>támogatás</a:t>
            </a:r>
            <a:r>
              <a:rPr lang="hu-HU" sz="2000" dirty="0"/>
              <a:t> sem (kormányzati, EU-s</a:t>
            </a:r>
            <a:r>
              <a:rPr lang="hu-HU" sz="2000" dirty="0" smtClean="0"/>
              <a:t>).</a:t>
            </a:r>
            <a:endParaRPr lang="hu-HU" sz="2000" dirty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026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dirty="0"/>
              <a:t>Lépések:</a:t>
            </a:r>
          </a:p>
          <a:p>
            <a:pPr lvl="0" algn="just"/>
            <a:r>
              <a:rPr lang="hu-HU" sz="2000" dirty="0"/>
              <a:t>helyileg és helyben átgondolt és alkalmazkodó modellek,</a:t>
            </a:r>
          </a:p>
          <a:p>
            <a:pPr lvl="0" algn="just"/>
            <a:r>
              <a:rPr lang="hu-HU" sz="2000" dirty="0"/>
              <a:t>a piac a kiindulási alap,</a:t>
            </a:r>
          </a:p>
          <a:p>
            <a:pPr lvl="0" algn="just"/>
            <a:r>
              <a:rPr lang="hu-HU" sz="2000" dirty="0"/>
              <a:t>szervezett felvilágosítás (szakmai és hiteleségi értelemben),</a:t>
            </a:r>
          </a:p>
          <a:p>
            <a:pPr lvl="0" algn="just"/>
            <a:r>
              <a:rPr lang="hu-HU" sz="2000" dirty="0"/>
              <a:t>tudás és szolgáltatás </a:t>
            </a:r>
            <a:r>
              <a:rPr lang="hu-HU" sz="2000" dirty="0" smtClean="0"/>
              <a:t>központ,</a:t>
            </a:r>
            <a:endParaRPr lang="hu-HU" sz="2000" dirty="0"/>
          </a:p>
          <a:p>
            <a:pPr lvl="0" algn="just"/>
            <a:r>
              <a:rPr lang="hu-HU" sz="2000" dirty="0"/>
              <a:t>hálózatszerű működtetés (horizontálisan és vertikálisan is</a:t>
            </a:r>
            <a:r>
              <a:rPr lang="hu-HU" sz="2000" dirty="0" smtClean="0"/>
              <a:t>),</a:t>
            </a:r>
            <a:r>
              <a:rPr lang="hu-HU" sz="2000" dirty="0"/>
              <a:t> </a:t>
            </a:r>
            <a:r>
              <a:rPr lang="hu-HU" sz="2000" dirty="0" smtClean="0"/>
              <a:t>pl</a:t>
            </a:r>
            <a:r>
              <a:rPr lang="hu-HU" sz="2000" dirty="0"/>
              <a:t>.: helyi termelők, szolgáltatók, begyűjtők, térségi feldolgozó üzemek, nagy-és kiskereskedelem szereplőinek </a:t>
            </a:r>
            <a:r>
              <a:rPr lang="hu-HU" sz="2000" dirty="0" smtClean="0"/>
              <a:t>összekapcsolása</a:t>
            </a:r>
            <a:r>
              <a:rPr lang="hu-HU" sz="2000" dirty="0"/>
              <a:t>,</a:t>
            </a:r>
            <a:r>
              <a:rPr lang="hu-HU" sz="2000" dirty="0" smtClean="0"/>
              <a:t> </a:t>
            </a:r>
            <a:r>
              <a:rPr lang="hu-HU" sz="2000" dirty="0"/>
              <a:t>a termelés, feldolgozás, forgalmazás, fogyasztás problémája!</a:t>
            </a:r>
          </a:p>
          <a:p>
            <a:pPr marL="0" indent="0" algn="just">
              <a:buNone/>
            </a:pPr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903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000" dirty="0" smtClean="0"/>
              <a:t>Kulcsfontosságú elemek:</a:t>
            </a:r>
            <a:endParaRPr lang="hu-HU" sz="2000" dirty="0"/>
          </a:p>
          <a:p>
            <a:pPr lvl="0" algn="just"/>
            <a:r>
              <a:rPr lang="hu-HU" sz="2000" dirty="0"/>
              <a:t>helyi</a:t>
            </a:r>
            <a:r>
              <a:rPr lang="hu-HU" sz="2000" b="1" dirty="0"/>
              <a:t> közösség szerepe </a:t>
            </a:r>
            <a:r>
              <a:rPr lang="hu-HU" sz="2000" dirty="0"/>
              <a:t>(vallási közösség, tanoda </a:t>
            </a:r>
            <a:r>
              <a:rPr lang="hu-HU" sz="2000" dirty="0" smtClean="0"/>
              <a:t>rendszer, </a:t>
            </a:r>
            <a:r>
              <a:rPr lang="hu-HU" sz="2000" dirty="0"/>
              <a:t>stb.)</a:t>
            </a:r>
          </a:p>
          <a:p>
            <a:pPr lvl="0" algn="just"/>
            <a:r>
              <a:rPr lang="hu-HU" sz="2000" dirty="0"/>
              <a:t>rendelkezésre álló </a:t>
            </a:r>
            <a:r>
              <a:rPr lang="hu-HU" sz="2000" b="1" dirty="0"/>
              <a:t>földterület</a:t>
            </a:r>
            <a:r>
              <a:rPr lang="hu-HU" sz="2000" dirty="0"/>
              <a:t> </a:t>
            </a:r>
            <a:r>
              <a:rPr lang="hu-HU" sz="2000" dirty="0" smtClean="0"/>
              <a:t>(Mezőgazdasági </a:t>
            </a:r>
            <a:r>
              <a:rPr lang="hu-HU" sz="2000" dirty="0"/>
              <a:t>jellegű gazdálkodás esetén, lehetőleg a településen </a:t>
            </a:r>
            <a:r>
              <a:rPr lang="hu-HU" sz="2000" dirty="0" smtClean="0"/>
              <a:t>belül, így nem </a:t>
            </a:r>
            <a:r>
              <a:rPr lang="hu-HU" sz="2000" dirty="0"/>
              <a:t>kell nagy távolságokra megoldani a </a:t>
            </a:r>
            <a:r>
              <a:rPr lang="hu-HU" sz="2000" dirty="0" smtClean="0"/>
              <a:t>szállítást. A </a:t>
            </a:r>
            <a:r>
              <a:rPr lang="hu-HU" sz="2000" dirty="0"/>
              <a:t>földterület nagyságát az határozza meg, hogy milyen típusú gazdálkodást kívánnak </a:t>
            </a:r>
            <a:r>
              <a:rPr lang="hu-HU" sz="2000" dirty="0" smtClean="0"/>
              <a:t>folytatni</a:t>
            </a:r>
            <a:r>
              <a:rPr lang="hu-HU" sz="2000" dirty="0"/>
              <a:t>)</a:t>
            </a:r>
          </a:p>
          <a:p>
            <a:pPr lvl="0" algn="just"/>
            <a:r>
              <a:rPr lang="hu-HU" sz="2000" b="1" dirty="0"/>
              <a:t>egyéb helyi erőforrások </a:t>
            </a:r>
            <a:r>
              <a:rPr lang="hu-HU" sz="2000" dirty="0"/>
              <a:t>(kultúra, tapasztalatok, szakismeret, természeti </a:t>
            </a:r>
            <a:r>
              <a:rPr lang="hu-HU" sz="2000" dirty="0" smtClean="0"/>
              <a:t>környezet)</a:t>
            </a:r>
            <a:endParaRPr lang="hu-HU" sz="2000" dirty="0"/>
          </a:p>
          <a:p>
            <a:pPr lvl="0" algn="just"/>
            <a:r>
              <a:rPr lang="hu-HU" sz="2000" dirty="0"/>
              <a:t>a termelés </a:t>
            </a:r>
            <a:r>
              <a:rPr lang="hu-HU" sz="2000" dirty="0" smtClean="0"/>
              <a:t>célja: </a:t>
            </a:r>
            <a:r>
              <a:rPr lang="hu-HU" sz="2000" b="1" dirty="0" smtClean="0"/>
              <a:t>önellátás </a:t>
            </a:r>
            <a:r>
              <a:rPr lang="hu-HU" sz="2000" b="1" dirty="0"/>
              <a:t>vagy a piac</a:t>
            </a:r>
            <a:r>
              <a:rPr lang="hu-HU" sz="2000" dirty="0"/>
              <a:t>, feldolgozottság foka, nagyobb hozzáadott érték, ezek kezdetben elkülönülnek, de később csak szintet jelentenek</a:t>
            </a:r>
          </a:p>
          <a:p>
            <a:pPr lvl="0" algn="just"/>
            <a:r>
              <a:rPr lang="hu-HU" sz="2000" b="1" dirty="0"/>
              <a:t>értékesítés</a:t>
            </a:r>
            <a:r>
              <a:rPr lang="hu-HU" sz="2000" dirty="0"/>
              <a:t> kérdése</a:t>
            </a:r>
          </a:p>
          <a:p>
            <a:pPr lvl="0" algn="just"/>
            <a:r>
              <a:rPr lang="hu-HU" sz="2000" dirty="0"/>
              <a:t>a </a:t>
            </a:r>
            <a:r>
              <a:rPr lang="hu-HU" sz="2000" b="1" dirty="0"/>
              <a:t>helyi vezető szerepvállalása</a:t>
            </a:r>
            <a:r>
              <a:rPr lang="hu-HU" sz="2000" dirty="0"/>
              <a:t> (polgármester, civil </a:t>
            </a:r>
            <a:r>
              <a:rPr lang="hu-HU" sz="2000" dirty="0" smtClean="0"/>
              <a:t>szervezet)</a:t>
            </a:r>
            <a:endParaRPr lang="hu-HU" sz="2000" dirty="0"/>
          </a:p>
          <a:p>
            <a:pPr lvl="0" algn="just"/>
            <a:r>
              <a:rPr lang="hu-HU" sz="2000" dirty="0"/>
              <a:t>nem ötéves ciklusokban kell </a:t>
            </a:r>
            <a:r>
              <a:rPr lang="hu-HU" sz="2000" dirty="0" smtClean="0"/>
              <a:t>gondolkodni</a:t>
            </a:r>
          </a:p>
          <a:p>
            <a:pPr lvl="0" algn="just"/>
            <a:r>
              <a:rPr lang="hu-HU" sz="2000" dirty="0" smtClean="0"/>
              <a:t>A </a:t>
            </a:r>
            <a:r>
              <a:rPr lang="hu-HU" sz="2000" dirty="0"/>
              <a:t>gazdálkodás </a:t>
            </a:r>
            <a:r>
              <a:rPr lang="hu-HU" sz="2000" b="1" dirty="0"/>
              <a:t>szervezeti hátter</a:t>
            </a:r>
            <a:r>
              <a:rPr lang="hu-HU" sz="2000" dirty="0"/>
              <a:t>e (önkormányzat égisze alatt, vagy </a:t>
            </a:r>
            <a:r>
              <a:rPr lang="hu-HU" sz="2000" dirty="0" smtClean="0"/>
              <a:t>kiszervezve: nonprofit </a:t>
            </a:r>
            <a:r>
              <a:rPr lang="hu-HU" sz="2000" dirty="0"/>
              <a:t>szervezet, vagy szövetkezet</a:t>
            </a:r>
            <a:r>
              <a:rPr lang="hu-HU" sz="2000" dirty="0" smtClean="0"/>
              <a:t>?)</a:t>
            </a:r>
            <a:endParaRPr lang="hu-HU" sz="2000" dirty="0"/>
          </a:p>
          <a:p>
            <a:pPr lvl="0" algn="just"/>
            <a:r>
              <a:rPr lang="hu-HU" sz="2000" b="1" dirty="0"/>
              <a:t>t</a:t>
            </a:r>
            <a:r>
              <a:rPr lang="hu-HU" sz="2000" b="1" dirty="0" smtClean="0"/>
              <a:t>ámogatás, állami </a:t>
            </a:r>
            <a:r>
              <a:rPr lang="hu-HU" sz="2000" b="1" dirty="0"/>
              <a:t>segítségnyújtás</a:t>
            </a:r>
            <a:r>
              <a:rPr lang="hu-HU" sz="2000" dirty="0"/>
              <a:t> (</a:t>
            </a:r>
            <a:r>
              <a:rPr lang="hu-HU" sz="2000" dirty="0" smtClean="0"/>
              <a:t>közfoglalkoztatás)</a:t>
            </a:r>
            <a:endParaRPr lang="hu-HU" sz="2000" dirty="0"/>
          </a:p>
          <a:p>
            <a:pPr marL="0" indent="0" algn="just">
              <a:buNone/>
            </a:pPr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590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2204864"/>
            <a:ext cx="7408333" cy="49685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000" dirty="0" smtClean="0"/>
              <a:t>Gyulaj (Tolna megye) lakosainak száma 2011-ben 1068 fő volt. 1949-ben a faluban élők száma a 2858 főt érte el.</a:t>
            </a:r>
          </a:p>
          <a:p>
            <a:pPr marL="0" indent="0" algn="just">
              <a:buNone/>
            </a:pPr>
            <a:endParaRPr lang="hu-HU" sz="2000" dirty="0"/>
          </a:p>
          <a:p>
            <a:pPr marL="0" indent="0" algn="just">
              <a:buNone/>
            </a:pPr>
            <a:r>
              <a:rPr lang="hu-HU" sz="2000" b="1" dirty="0" smtClean="0"/>
              <a:t>Az okok:</a:t>
            </a:r>
          </a:p>
          <a:p>
            <a:r>
              <a:rPr lang="hu-HU" sz="2000" dirty="0"/>
              <a:t>Téeszesítés, a föld „közös” tulajdonba vétele, ezzel párhuzamosan a városi ipar elszívó hatása </a:t>
            </a:r>
          </a:p>
          <a:p>
            <a:r>
              <a:rPr lang="hu-HU" sz="2000" dirty="0"/>
              <a:t>Az erdő állami tulajdonba vétele, Gyulaj zsáktelepüléssé válása (vasút nincs) </a:t>
            </a:r>
          </a:p>
          <a:p>
            <a:r>
              <a:rPr lang="hu-HU" sz="2000" dirty="0"/>
              <a:t>A cigányság fokozatos betelepítése/betelepedése előbb Szőlőhegyre, majd a faluba; mára szinte teljes népességcsere zajlott le </a:t>
            </a:r>
          </a:p>
          <a:p>
            <a:r>
              <a:rPr lang="hu-HU" sz="2000" dirty="0"/>
              <a:t>1971, Országos Településhálózat Fejlesztési Koncepció következményeként építési tilalom, a tanács és az iskola körzetesítése, a téesz alárendelt összevonása </a:t>
            </a:r>
            <a:r>
              <a:rPr lang="hu-HU" sz="2000" dirty="0" smtClean="0"/>
              <a:t>Döbröközzel </a:t>
            </a:r>
            <a:endParaRPr lang="hu-HU" sz="2000" dirty="0"/>
          </a:p>
          <a:p>
            <a:pPr marL="0" indent="0" algn="just">
              <a:buNone/>
            </a:pPr>
            <a:r>
              <a:rPr lang="hu-HU" sz="2000" dirty="0" smtClean="0"/>
              <a:t>  </a:t>
            </a:r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tx1"/>
                </a:solidFill>
              </a:rPr>
              <a:t>Kistelepülések jövője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b="1" dirty="0">
                <a:solidFill>
                  <a:schemeClr val="tx1"/>
                </a:solidFill>
              </a:rPr>
              <a:t>Gyulaj</a:t>
            </a:r>
            <a:r>
              <a:rPr lang="hu-HU" sz="5400" dirty="0">
                <a:solidFill>
                  <a:schemeClr val="tx1"/>
                </a:solidFill>
              </a:rPr>
              <a:t/>
            </a:r>
            <a:br>
              <a:rPr lang="hu-HU" sz="5400" dirty="0">
                <a:solidFill>
                  <a:schemeClr val="tx1"/>
                </a:solidFill>
              </a:rPr>
            </a:br>
            <a:r>
              <a:rPr lang="hu-HU" sz="2200" dirty="0">
                <a:solidFill>
                  <a:schemeClr val="tx1"/>
                </a:solidFill>
              </a:rPr>
              <a:t>Forrás: Dr. Németh Nándor</a:t>
            </a: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701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889448"/>
            <a:ext cx="7408333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sz="2000" b="1" dirty="0"/>
              <a:t>Elkötelezett helyi vezető</a:t>
            </a:r>
            <a:r>
              <a:rPr lang="hu-HU" sz="2000" dirty="0"/>
              <a:t>: Gyulajnak 2006. óta van kompetens, tenni akaró, változásokban gondolkodó vezetője </a:t>
            </a:r>
            <a:r>
              <a:rPr lang="hu-HU" sz="2000" b="1" dirty="0"/>
              <a:t>Dobos Károlyné polgármester asszony</a:t>
            </a:r>
            <a:r>
              <a:rPr lang="hu-HU" sz="2000" dirty="0"/>
              <a:t> személyében. A képviselőtestület támogatja a fejlesztéseket, és működik egy menedzsment-csapat is a projektek rendszer-szintű levezénylése érdekében. </a:t>
            </a:r>
          </a:p>
          <a:p>
            <a:pPr marL="0" indent="0" algn="just">
              <a:buNone/>
            </a:pPr>
            <a:r>
              <a:rPr lang="hu-HU" sz="2000" b="1" dirty="0" smtClean="0"/>
              <a:t>Eszközök</a:t>
            </a:r>
            <a:r>
              <a:rPr lang="hu-HU" sz="2000" b="1" dirty="0"/>
              <a:t>, föld</a:t>
            </a:r>
            <a:r>
              <a:rPr lang="hu-HU" sz="2000" dirty="0"/>
              <a:t>: </a:t>
            </a:r>
            <a:r>
              <a:rPr lang="hu-HU" sz="2000" dirty="0" smtClean="0"/>
              <a:t>Gyulajon </a:t>
            </a:r>
            <a:r>
              <a:rPr lang="hu-HU" sz="2000" b="1" dirty="0"/>
              <a:t>12 hektáron gazdálkodnak, túlnyomórészt a Start-munka program keretei között</a:t>
            </a:r>
            <a:r>
              <a:rPr lang="hu-HU" sz="2000" dirty="0"/>
              <a:t>. A Start-munka program jelentős mennyiségű termelőeszközt is segített megvásárolni.</a:t>
            </a:r>
            <a:r>
              <a:rPr lang="hu-HU" sz="2000" b="1" dirty="0"/>
              <a:t> Szaktanácsadást elsősorban a TÁMOP-1.4.3-as projektből biztosították</a:t>
            </a:r>
            <a:r>
              <a:rPr lang="hu-HU" sz="2000" dirty="0"/>
              <a:t>. </a:t>
            </a:r>
          </a:p>
          <a:p>
            <a:pPr marL="0" indent="0" algn="just">
              <a:buNone/>
            </a:pPr>
            <a:r>
              <a:rPr lang="hu-HU" sz="2000" b="1" dirty="0"/>
              <a:t>Feldolgozó kapacitás:</a:t>
            </a:r>
            <a:r>
              <a:rPr lang="hu-HU" sz="2000" dirty="0"/>
              <a:t> </a:t>
            </a:r>
          </a:p>
          <a:p>
            <a:pPr algn="just"/>
            <a:r>
              <a:rPr lang="hu-HU" sz="2000" dirty="0"/>
              <a:t>Épült egy </a:t>
            </a:r>
            <a:r>
              <a:rPr lang="hu-HU" sz="2000" b="1" dirty="0"/>
              <a:t>növénytartósító kisüzem</a:t>
            </a:r>
            <a:r>
              <a:rPr lang="hu-HU" sz="2000" dirty="0"/>
              <a:t>, zöldségek és gyümölcsök feldolgozására, TÁMOP-1.4.3 forrásból; </a:t>
            </a:r>
          </a:p>
          <a:p>
            <a:pPr algn="just"/>
            <a:r>
              <a:rPr lang="hu-HU" sz="2000" dirty="0"/>
              <a:t>Épült egy </a:t>
            </a:r>
            <a:r>
              <a:rPr lang="hu-HU" sz="2000" b="1" dirty="0"/>
              <a:t>módszertani gombatermesztő ház</a:t>
            </a:r>
            <a:r>
              <a:rPr lang="hu-HU" sz="2000" dirty="0"/>
              <a:t>, TÁMOP-1.4.3 forrásból; </a:t>
            </a:r>
          </a:p>
          <a:p>
            <a:pPr algn="just"/>
            <a:r>
              <a:rPr lang="hu-HU" sz="2000" dirty="0"/>
              <a:t>Épült egy </a:t>
            </a:r>
            <a:r>
              <a:rPr lang="hu-HU" sz="2000" b="1" dirty="0"/>
              <a:t>húsfeldolgozó és árusító kisüzem és bolt</a:t>
            </a:r>
            <a:r>
              <a:rPr lang="hu-HU" sz="2000" dirty="0"/>
              <a:t>, a BM külön támogatásából; </a:t>
            </a:r>
          </a:p>
          <a:p>
            <a:pPr algn="just"/>
            <a:r>
              <a:rPr lang="hu-HU" sz="2000" dirty="0"/>
              <a:t>Alapanyagot – lehetőség szerint - nem adnak el!</a:t>
            </a:r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tx1"/>
                </a:solidFill>
              </a:rPr>
              <a:t>Kistelepülések jövője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b="1" dirty="0">
                <a:solidFill>
                  <a:schemeClr val="tx1"/>
                </a:solidFill>
              </a:rPr>
              <a:t>Gyulaj</a:t>
            </a:r>
            <a:r>
              <a:rPr lang="hu-HU" sz="5400" dirty="0">
                <a:solidFill>
                  <a:schemeClr val="tx1"/>
                </a:solidFill>
              </a:rPr>
              <a:t/>
            </a:r>
            <a:br>
              <a:rPr lang="hu-HU" sz="5400" dirty="0">
                <a:solidFill>
                  <a:schemeClr val="tx1"/>
                </a:solidFill>
              </a:rPr>
            </a:br>
            <a:r>
              <a:rPr lang="hu-HU" sz="2200" dirty="0">
                <a:solidFill>
                  <a:schemeClr val="tx1"/>
                </a:solidFill>
              </a:rPr>
              <a:t>Forrás: Dr. Németh Nándor</a:t>
            </a: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832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2204864"/>
            <a:ext cx="7408333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sz="2000" b="1" dirty="0" smtClean="0"/>
              <a:t>Normál </a:t>
            </a:r>
            <a:r>
              <a:rPr lang="hu-HU" sz="2000" b="1" dirty="0"/>
              <a:t>piaci vállalkozás</a:t>
            </a:r>
            <a:r>
              <a:rPr lang="hu-HU" sz="2000" dirty="0"/>
              <a:t>t kívántak indítani, ami profitot termel, s így </a:t>
            </a:r>
            <a:r>
              <a:rPr lang="hu-HU" sz="2000" b="1" dirty="0"/>
              <a:t>fenntartható támogatások nélkül</a:t>
            </a:r>
            <a:r>
              <a:rPr lang="hu-HU" sz="2000" dirty="0"/>
              <a:t> is; ehhez alakult meg a Hetedhét Határ Szociális Szövetkezet. </a:t>
            </a:r>
          </a:p>
          <a:p>
            <a:pPr marL="0" indent="0" algn="just">
              <a:buNone/>
            </a:pPr>
            <a:r>
              <a:rPr lang="hu-HU" sz="2000" dirty="0" smtClean="0"/>
              <a:t>A </a:t>
            </a:r>
            <a:r>
              <a:rPr lang="hu-HU" sz="2000" b="1" dirty="0"/>
              <a:t>Hetedhét Határ Szociális Szövetkezet</a:t>
            </a:r>
            <a:r>
              <a:rPr lang="hu-HU" sz="2000" dirty="0"/>
              <a:t> tagsága: </a:t>
            </a:r>
          </a:p>
          <a:p>
            <a:pPr algn="just"/>
            <a:r>
              <a:rPr lang="hu-HU" sz="2000" dirty="0"/>
              <a:t>Gyulaj Községi Önkormányzat </a:t>
            </a:r>
          </a:p>
          <a:p>
            <a:pPr algn="just"/>
            <a:r>
              <a:rPr lang="hu-HU" sz="2000" dirty="0"/>
              <a:t>Magyar Máltai Szeretetszolgálat Egyesület </a:t>
            </a:r>
          </a:p>
          <a:p>
            <a:pPr algn="just"/>
            <a:r>
              <a:rPr lang="hu-HU" sz="2000" dirty="0"/>
              <a:t>4 közfoglalkoztatásban részt vevő, </a:t>
            </a:r>
            <a:r>
              <a:rPr lang="hu-HU" sz="2000" dirty="0" err="1"/>
              <a:t>sui</a:t>
            </a:r>
            <a:r>
              <a:rPr lang="hu-HU" sz="2000" dirty="0"/>
              <a:t> generis munkavégzésre jogosult személy </a:t>
            </a:r>
          </a:p>
          <a:p>
            <a:pPr algn="just"/>
            <a:r>
              <a:rPr lang="hu-HU" sz="2000" dirty="0"/>
              <a:t>4 nem hátrányos helyzetű, a tervezési és menedzsment feladatokat ellátó személy </a:t>
            </a:r>
          </a:p>
          <a:p>
            <a:pPr marL="0" indent="0" algn="just">
              <a:buNone/>
            </a:pPr>
            <a:r>
              <a:rPr lang="hu-HU" sz="2000" dirty="0"/>
              <a:t> </a:t>
            </a:r>
          </a:p>
          <a:p>
            <a:pPr marL="0" indent="0" algn="just">
              <a:buNone/>
            </a:pPr>
            <a:r>
              <a:rPr lang="hu-HU" sz="2000" dirty="0"/>
              <a:t>A Szövetkezetnek úgy kell versenyképes gazdaságot építenie, hogy közben annak elemei elérhetők legyenek a szegénységben élő családok számára is, és a közösség részét képezze a gazdálkodás, ne idegen testként működjön a Szövetkezet.</a:t>
            </a:r>
          </a:p>
          <a:p>
            <a:pPr marL="0" indent="0" algn="just">
              <a:buNone/>
            </a:pPr>
            <a:r>
              <a:rPr lang="hu-HU" sz="2000" dirty="0" smtClean="0"/>
              <a:t>  </a:t>
            </a:r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tx1"/>
                </a:solidFill>
              </a:rPr>
              <a:t>Kistelepülések jövője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b="1" dirty="0">
                <a:solidFill>
                  <a:schemeClr val="tx1"/>
                </a:solidFill>
              </a:rPr>
              <a:t>Gyulaj</a:t>
            </a:r>
            <a:r>
              <a:rPr lang="hu-HU" sz="5400" dirty="0">
                <a:solidFill>
                  <a:schemeClr val="tx1"/>
                </a:solidFill>
              </a:rPr>
              <a:t/>
            </a:r>
            <a:br>
              <a:rPr lang="hu-HU" sz="5400" dirty="0">
                <a:solidFill>
                  <a:schemeClr val="tx1"/>
                </a:solidFill>
              </a:rPr>
            </a:br>
            <a:r>
              <a:rPr lang="hu-HU" sz="2200" dirty="0">
                <a:solidFill>
                  <a:schemeClr val="tx1"/>
                </a:solidFill>
              </a:rPr>
              <a:t>Forrás: Dr. Németh Nándor</a:t>
            </a: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06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2204864"/>
            <a:ext cx="7408333" cy="4968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sz="2000" b="1" dirty="0"/>
              <a:t>Jelenlét-program</a:t>
            </a:r>
            <a:r>
              <a:rPr lang="hu-HU" sz="2000" dirty="0"/>
              <a:t>, ami képes biztosítani a kirekesztett közösségek, hátrányos helyzetű társadalmi csoportok bevonását a szociális gazdasági kezdeményezésekbe. </a:t>
            </a:r>
            <a:r>
              <a:rPr lang="hu-HU" sz="2000" b="1" dirty="0"/>
              <a:t>Szétesett közösségekben nem lehetséges helyi gazdaságfejlesztés szociális munka nélkül, ezért Gyulajon nagy hangsúlyt fektetünk a közösségfejlesztésre, családok közvetlen segítésére</a:t>
            </a:r>
            <a:r>
              <a:rPr lang="hu-HU" sz="2000" b="1" dirty="0" smtClean="0"/>
              <a:t>.</a:t>
            </a:r>
            <a:r>
              <a:rPr lang="hu-HU" sz="2000" dirty="0" smtClean="0"/>
              <a:t> </a:t>
            </a:r>
            <a:r>
              <a:rPr lang="hu-HU" sz="2000" dirty="0"/>
              <a:t>Működik: </a:t>
            </a:r>
          </a:p>
          <a:p>
            <a:pPr algn="just"/>
            <a:r>
              <a:rPr lang="hu-HU" sz="2000" dirty="0"/>
              <a:t>Közösségi ház (</a:t>
            </a:r>
            <a:r>
              <a:rPr lang="hu-HU" sz="2000" dirty="0" err="1"/>
              <a:t>Balipap</a:t>
            </a:r>
            <a:r>
              <a:rPr lang="hu-HU" sz="2000" dirty="0"/>
              <a:t> Ferenc Közösségi Ház) </a:t>
            </a:r>
          </a:p>
          <a:p>
            <a:pPr algn="just"/>
            <a:r>
              <a:rPr lang="hu-HU" sz="2000" dirty="0"/>
              <a:t>Adósságkezelési program a Máltai Szeretetszolgálat módszertana szerint </a:t>
            </a:r>
          </a:p>
          <a:p>
            <a:pPr algn="just"/>
            <a:r>
              <a:rPr lang="hu-HU" sz="2000" dirty="0"/>
              <a:t>Baba-mama klub, de célunk egy Biztos Kezdet Gyerekház létrehozása </a:t>
            </a:r>
          </a:p>
          <a:p>
            <a:pPr algn="just"/>
            <a:r>
              <a:rPr lang="hu-HU" sz="2000" dirty="0"/>
              <a:t>Felnőttképzési programok </a:t>
            </a:r>
          </a:p>
          <a:p>
            <a:pPr algn="just"/>
            <a:r>
              <a:rPr lang="hu-HU" sz="2000" dirty="0"/>
              <a:t>Tanulási nehézségekkel küzdő gyerekek felzárkóztatása </a:t>
            </a:r>
          </a:p>
          <a:p>
            <a:pPr algn="just"/>
            <a:r>
              <a:rPr lang="hu-HU" sz="2000" dirty="0"/>
              <a:t>Cigány hagyományőrző tánccsoport </a:t>
            </a:r>
          </a:p>
          <a:p>
            <a:pPr algn="just"/>
            <a:r>
              <a:rPr lang="hu-HU" sz="2000" dirty="0" err="1"/>
              <a:t>Hímzőkör</a:t>
            </a:r>
            <a:r>
              <a:rPr lang="hu-HU" sz="2000" dirty="0"/>
              <a:t>, és egyéb közösségi programok </a:t>
            </a:r>
          </a:p>
          <a:p>
            <a:pPr algn="just"/>
            <a:r>
              <a:rPr lang="hu-HU" sz="2000" dirty="0"/>
              <a:t>Napi </a:t>
            </a:r>
            <a:r>
              <a:rPr lang="hu-HU" sz="2000" dirty="0" err="1"/>
              <a:t>rendszerességű</a:t>
            </a:r>
            <a:r>
              <a:rPr lang="hu-HU" sz="2000" dirty="0"/>
              <a:t> sport (Magyar Máltai Szeretetszolgálat Sportegyesület) </a:t>
            </a:r>
          </a:p>
          <a:p>
            <a:pPr marL="0" indent="0" algn="just">
              <a:buNone/>
            </a:pPr>
            <a:r>
              <a:rPr lang="hu-HU" sz="2000" dirty="0" smtClean="0"/>
              <a:t>  </a:t>
            </a:r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tx1"/>
                </a:solidFill>
              </a:rPr>
              <a:t>Kistelepülések jövője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b="1" dirty="0">
                <a:solidFill>
                  <a:schemeClr val="tx1"/>
                </a:solidFill>
              </a:rPr>
              <a:t>Gyulaj</a:t>
            </a:r>
            <a:r>
              <a:rPr lang="hu-HU" sz="5400" dirty="0">
                <a:solidFill>
                  <a:schemeClr val="tx1"/>
                </a:solidFill>
              </a:rPr>
              <a:t/>
            </a:r>
            <a:br>
              <a:rPr lang="hu-HU" sz="5400" dirty="0">
                <a:solidFill>
                  <a:schemeClr val="tx1"/>
                </a:solidFill>
              </a:rPr>
            </a:br>
            <a:r>
              <a:rPr lang="hu-HU" sz="2200" dirty="0">
                <a:solidFill>
                  <a:schemeClr val="tx1"/>
                </a:solidFill>
              </a:rPr>
              <a:t>Forrás: Dr. Németh Nándor</a:t>
            </a: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87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dirty="0">
                <a:solidFill>
                  <a:schemeClr val="tx1"/>
                </a:solidFill>
              </a:rPr>
              <a:t>A KIFESZ név a </a:t>
            </a:r>
            <a:r>
              <a:rPr lang="hu-HU" sz="2000" b="1" dirty="0">
                <a:solidFill>
                  <a:schemeClr val="tx1"/>
                </a:solidFill>
              </a:rPr>
              <a:t>Kistérségi Fejlesztő Szervezetek Országos Szövetsége Egyesület</a:t>
            </a:r>
            <a:r>
              <a:rPr lang="hu-HU" sz="2000" dirty="0">
                <a:solidFill>
                  <a:schemeClr val="tx1"/>
                </a:solidFill>
              </a:rPr>
              <a:t>et jelenti.</a:t>
            </a:r>
          </a:p>
          <a:p>
            <a:pPr marL="0" indent="0" algn="just">
              <a:buNone/>
            </a:pPr>
            <a:r>
              <a:rPr lang="hu-HU" sz="2000" dirty="0">
                <a:solidFill>
                  <a:schemeClr val="tx1"/>
                </a:solidFill>
              </a:rPr>
              <a:t>A szervezet és </a:t>
            </a:r>
            <a:r>
              <a:rPr lang="hu-HU" sz="2000" b="1" dirty="0">
                <a:solidFill>
                  <a:schemeClr val="tx1"/>
                </a:solidFill>
              </a:rPr>
              <a:t>jogelődje 1996. júniusában </a:t>
            </a:r>
            <a:r>
              <a:rPr lang="hu-HU" sz="2000" dirty="0">
                <a:solidFill>
                  <a:schemeClr val="tx1"/>
                </a:solidFill>
              </a:rPr>
              <a:t>jött létre.</a:t>
            </a:r>
          </a:p>
          <a:p>
            <a:pPr marL="0" indent="0" algn="just">
              <a:buNone/>
            </a:pPr>
            <a:r>
              <a:rPr lang="hu-HU" sz="2000" b="1" dirty="0">
                <a:solidFill>
                  <a:schemeClr val="tx1"/>
                </a:solidFill>
              </a:rPr>
              <a:t>Célunk</a:t>
            </a:r>
            <a:r>
              <a:rPr lang="hu-HU" sz="2000" dirty="0">
                <a:solidFill>
                  <a:schemeClr val="tx1"/>
                </a:solidFill>
              </a:rPr>
              <a:t>: A helyi fejlesztések terén meglévő tudásbázist összegyűjteni, megosztani, folyamatos szakmai fejlődést biztosítani és ehhez szakmai fórumokat szervezni, illetve azokon részt venni.</a:t>
            </a:r>
          </a:p>
          <a:p>
            <a:pPr marL="0" indent="0" algn="just">
              <a:buNone/>
            </a:pPr>
            <a:r>
              <a:rPr lang="hu-HU" sz="2000" dirty="0">
                <a:solidFill>
                  <a:schemeClr val="tx1"/>
                </a:solidFill>
              </a:rPr>
              <a:t>2016. </a:t>
            </a:r>
            <a:r>
              <a:rPr lang="hu-HU" sz="2000" dirty="0" smtClean="0">
                <a:solidFill>
                  <a:schemeClr val="tx1"/>
                </a:solidFill>
              </a:rPr>
              <a:t>Júniusában </a:t>
            </a:r>
            <a:r>
              <a:rPr lang="hu-HU" sz="2000" dirty="0">
                <a:solidFill>
                  <a:schemeClr val="tx1"/>
                </a:solidFill>
              </a:rPr>
              <a:t>konferencia </a:t>
            </a:r>
            <a:r>
              <a:rPr lang="hu-HU" sz="2000" b="1" dirty="0">
                <a:solidFill>
                  <a:schemeClr val="tx1"/>
                </a:solidFill>
              </a:rPr>
              <a:t>„Merre tovább magyar falu?” </a:t>
            </a:r>
            <a:r>
              <a:rPr lang="hu-HU" sz="2000" dirty="0">
                <a:solidFill>
                  <a:schemeClr val="tx1"/>
                </a:solidFill>
              </a:rPr>
              <a:t>címmel a Herman Ottó Intézettel és a Magyar </a:t>
            </a:r>
            <a:r>
              <a:rPr lang="hu-HU" sz="2000" dirty="0" err="1">
                <a:solidFill>
                  <a:schemeClr val="tx1"/>
                </a:solidFill>
              </a:rPr>
              <a:t>Ruralisztikai</a:t>
            </a:r>
            <a:r>
              <a:rPr lang="hu-HU" sz="2000" dirty="0">
                <a:solidFill>
                  <a:schemeClr val="tx1"/>
                </a:solidFill>
              </a:rPr>
              <a:t> Társasággal közös szervezésben.</a:t>
            </a:r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227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dirty="0" smtClean="0">
                <a:solidFill>
                  <a:schemeClr val="tx1"/>
                </a:solidFill>
              </a:rPr>
              <a:t>„Különböző vidéki tértípusokban nem ugyanazokra a pályázati célokra volna szüksége a helyi vidéki közösségeknek” </a:t>
            </a:r>
          </a:p>
          <a:p>
            <a:pPr marL="0" indent="0" algn="just">
              <a:buNone/>
            </a:pPr>
            <a:r>
              <a:rPr lang="hu-HU" sz="2000" dirty="0" smtClean="0">
                <a:solidFill>
                  <a:schemeClr val="tx1"/>
                </a:solidFill>
              </a:rPr>
              <a:t>Forrás: Dr. Csatári Bálint Falu c. folyóirat 2017. tavasz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1578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09519" y="1988840"/>
            <a:ext cx="7408333" cy="3705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000" dirty="0"/>
              <a:t>Eredmények:</a:t>
            </a:r>
          </a:p>
          <a:p>
            <a:pPr lvl="0"/>
            <a:r>
              <a:rPr lang="hu-HU" sz="2000" dirty="0"/>
              <a:t>jövedelmek helyben </a:t>
            </a:r>
            <a:r>
              <a:rPr lang="hu-HU" sz="2000" dirty="0" smtClean="0"/>
              <a:t>tartása</a:t>
            </a:r>
            <a:endParaRPr lang="hu-HU" sz="2000" dirty="0"/>
          </a:p>
          <a:p>
            <a:pPr lvl="0"/>
            <a:r>
              <a:rPr lang="hu-HU" sz="2000" dirty="0"/>
              <a:t>helyi és térségi közösségfejlesztés</a:t>
            </a:r>
          </a:p>
          <a:p>
            <a:pPr lvl="0"/>
            <a:r>
              <a:rPr lang="hu-HU" sz="2000" dirty="0"/>
              <a:t>tudástranszfer, </a:t>
            </a:r>
            <a:r>
              <a:rPr lang="hu-HU" sz="2000" dirty="0" smtClean="0"/>
              <a:t>szaktudás</a:t>
            </a:r>
            <a:endParaRPr lang="hu-HU" sz="2000" dirty="0"/>
          </a:p>
          <a:p>
            <a:pPr lvl="0"/>
            <a:r>
              <a:rPr lang="hu-HU" sz="2000" dirty="0" smtClean="0"/>
              <a:t>Munkahelyek létrehozása</a:t>
            </a:r>
          </a:p>
          <a:p>
            <a:pPr lvl="0"/>
            <a:r>
              <a:rPr lang="hu-HU" sz="2000" dirty="0" smtClean="0"/>
              <a:t>Népesség megtartó képesség és képesség megtartó népesség</a:t>
            </a:r>
          </a:p>
          <a:p>
            <a:pPr marL="0" indent="0" algn="just">
              <a:buNone/>
            </a:pPr>
            <a:r>
              <a:rPr lang="hu-HU" sz="2000" dirty="0"/>
              <a:t>Látható, hogy ezek a kezdeményezések eséllyel vezetik vissza a hátrányos helyzetű, munkanélküli embereket a munka világába, azonban a </a:t>
            </a:r>
            <a:r>
              <a:rPr lang="hu-HU" sz="2000" b="1" dirty="0"/>
              <a:t>fenntarthatóság kérdése jelen fázisban még megkérdőjelezhető</a:t>
            </a:r>
            <a:r>
              <a:rPr lang="hu-HU" sz="2000" dirty="0"/>
              <a:t>. Sokban </a:t>
            </a:r>
            <a:r>
              <a:rPr lang="hu-HU" sz="2000" b="1" dirty="0"/>
              <a:t>függnek a különböző pályázati forrásoktól</a:t>
            </a:r>
            <a:r>
              <a:rPr lang="hu-HU" sz="2000" dirty="0"/>
              <a:t>, illetve a </a:t>
            </a:r>
            <a:r>
              <a:rPr lang="hu-HU" sz="2000" dirty="0" smtClean="0"/>
              <a:t>közfoglalkoztatás </a:t>
            </a:r>
            <a:r>
              <a:rPr lang="hu-HU" sz="2000" dirty="0"/>
              <a:t>nyújtotta bértámogatásoktól</a:t>
            </a:r>
            <a:r>
              <a:rPr lang="hu-HU" sz="2000" dirty="0" smtClean="0"/>
              <a:t>.</a:t>
            </a:r>
          </a:p>
          <a:p>
            <a:pPr marL="0" indent="0" algn="just">
              <a:buNone/>
            </a:pPr>
            <a:r>
              <a:rPr lang="hu-HU" sz="2000" b="1" dirty="0" smtClean="0"/>
              <a:t>A közfoglalkoztatás gyakran </a:t>
            </a:r>
            <a:r>
              <a:rPr lang="hu-HU" sz="2000" b="1" dirty="0"/>
              <a:t>a szociális munka eszköze, a társadalmi integráció útja, és nem a termelési eredményekről </a:t>
            </a:r>
            <a:r>
              <a:rPr lang="hu-HU" sz="2000" b="1" dirty="0" smtClean="0"/>
              <a:t>szól! </a:t>
            </a:r>
            <a:endParaRPr lang="hu-HU" sz="2000" b="1" dirty="0"/>
          </a:p>
          <a:p>
            <a:pPr marL="0" lvl="0" indent="0">
              <a:buNone/>
            </a:pPr>
            <a:endParaRPr lang="hu-HU" sz="2000" dirty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039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u-HU" sz="2800" dirty="0" smtClean="0">
                <a:solidFill>
                  <a:schemeClr val="tx1"/>
                </a:solidFill>
              </a:rPr>
              <a:t>Köszönöm megtisztelő figyelmüket!</a:t>
            </a:r>
          </a:p>
          <a:p>
            <a:pPr marL="0" indent="0" algn="ctr">
              <a:buNone/>
            </a:pP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9490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464496"/>
          </a:xfrm>
        </p:spPr>
        <p:txBody>
          <a:bodyPr>
            <a:normAutofit/>
          </a:bodyPr>
          <a:lstStyle/>
          <a:p>
            <a:pPr algn="just"/>
            <a:r>
              <a:rPr lang="hu-HU" sz="2000" b="1" dirty="0"/>
              <a:t>Magyarország településeinek 95%-a vidéki település</a:t>
            </a:r>
            <a:r>
              <a:rPr lang="hu-HU" sz="2000" dirty="0"/>
              <a:t>, területének 87%-a vidéki terület, ahol </a:t>
            </a:r>
            <a:r>
              <a:rPr lang="hu-HU" sz="2000" b="1" dirty="0"/>
              <a:t>a népesség 45%-a él</a:t>
            </a:r>
            <a:r>
              <a:rPr lang="hu-HU" sz="2000" dirty="0"/>
              <a:t>. </a:t>
            </a:r>
          </a:p>
          <a:p>
            <a:pPr algn="just"/>
            <a:r>
              <a:rPr lang="hu-HU" sz="2000" b="1" dirty="0" smtClean="0"/>
              <a:t>Az </a:t>
            </a:r>
            <a:r>
              <a:rPr lang="hu-HU" sz="2000" b="1" dirty="0"/>
              <a:t>ország lakosainak 8%-a a településállomány 54%-át kitevő 1000 fősnél kisebb településen él.</a:t>
            </a:r>
            <a:r>
              <a:rPr lang="hu-HU" sz="2000" dirty="0"/>
              <a:t> A városhálózaton belül 45%-ot képviselnek a 10 ezer fősnél kisebb városok</a:t>
            </a:r>
            <a:r>
              <a:rPr lang="hu-HU" sz="2000" dirty="0" smtClean="0"/>
              <a:t>.</a:t>
            </a:r>
          </a:p>
          <a:p>
            <a:pPr algn="just"/>
            <a:r>
              <a:rPr lang="hu-HU" sz="2000" dirty="0"/>
              <a:t>A </a:t>
            </a:r>
            <a:r>
              <a:rPr lang="hu-HU" sz="2000" b="1" dirty="0"/>
              <a:t>magyar kistelepülések </a:t>
            </a:r>
            <a:r>
              <a:rPr lang="hu-HU" sz="2000" dirty="0"/>
              <a:t>helyzetét vizsgálva megállapíthatjuk, hogy </a:t>
            </a:r>
            <a:r>
              <a:rPr lang="hu-HU" sz="2000" b="1" dirty="0"/>
              <a:t>társadalmi, gazdasági és kulturális jólét tekintetében értékvesztő, de legalább is bizonytalan helyzetben van</a:t>
            </a:r>
            <a:r>
              <a:rPr lang="hu-HU" sz="2000" dirty="0"/>
              <a:t>. Ezt </a:t>
            </a:r>
            <a:r>
              <a:rPr lang="hu-HU" sz="2000" dirty="0" smtClean="0"/>
              <a:t>árnyalhatja </a:t>
            </a:r>
            <a:r>
              <a:rPr lang="hu-HU" sz="2000" dirty="0"/>
              <a:t>néhány szigetszerű, fejlesztési, fejlődési eredmény! </a:t>
            </a:r>
            <a:r>
              <a:rPr lang="hu-HU" sz="2000" b="1" dirty="0"/>
              <a:t>Észak-, Kelet- és Dél-Magyarország süllyedőben </a:t>
            </a:r>
            <a:r>
              <a:rPr lang="hu-HU" sz="2000" dirty="0"/>
              <a:t>van, még ha néhány járás/térség helyzete javult is</a:t>
            </a:r>
            <a:r>
              <a:rPr lang="hu-HU" sz="2000" dirty="0" smtClean="0"/>
              <a:t>.</a:t>
            </a:r>
          </a:p>
          <a:p>
            <a:pPr algn="just"/>
            <a:r>
              <a:rPr lang="hu-HU" sz="2000" b="1" dirty="0" smtClean="0"/>
              <a:t>Miért csökken a vidék vonzereje? Csökken?</a:t>
            </a:r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835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u-HU" sz="2500" b="1" dirty="0" smtClean="0"/>
              <a:t>Az </a:t>
            </a:r>
            <a:r>
              <a:rPr lang="hu-HU" sz="2500" b="1" dirty="0"/>
              <a:t>aprófalvak a feudális állam megszilárdulása óta jelen vannak</a:t>
            </a:r>
            <a:r>
              <a:rPr lang="hu-HU" sz="2500" dirty="0"/>
              <a:t> Magyarországon. Az 1950-es éveket követően a nem fejleszthető, majd a funkció nélküli településkategóriába sorolták </a:t>
            </a:r>
            <a:r>
              <a:rPr lang="hu-HU" sz="2500" dirty="0" smtClean="0"/>
              <a:t>őket </a:t>
            </a:r>
            <a:r>
              <a:rPr lang="hu-HU" sz="2500" dirty="0"/>
              <a:t>(az </a:t>
            </a:r>
            <a:r>
              <a:rPr lang="hu-HU" sz="2500" b="1" dirty="0"/>
              <a:t>50-es években városlakóvá </a:t>
            </a:r>
            <a:r>
              <a:rPr lang="hu-HU" sz="2500" dirty="0"/>
              <a:t>lettek az emberek, </a:t>
            </a:r>
            <a:r>
              <a:rPr lang="hu-HU" sz="2500" b="1" dirty="0"/>
              <a:t>az iparosítás </a:t>
            </a:r>
            <a:r>
              <a:rPr lang="hu-HU" sz="2500" dirty="0"/>
              <a:t>lévén</a:t>
            </a:r>
            <a:r>
              <a:rPr lang="hu-HU" sz="2500" dirty="0" smtClean="0"/>
              <a:t>).</a:t>
            </a:r>
          </a:p>
          <a:p>
            <a:pPr algn="just"/>
            <a:r>
              <a:rPr lang="hu-HU" sz="2500" b="1" dirty="0"/>
              <a:t>1007/1971. sz. Korm. </a:t>
            </a:r>
            <a:r>
              <a:rPr lang="hu-HU" sz="2500" b="1" dirty="0" smtClean="0"/>
              <a:t>határozat </a:t>
            </a:r>
            <a:r>
              <a:rPr lang="hu-HU" sz="2500" dirty="0"/>
              <a:t>több, mint 2000 funkció nélküli mellékfalut hagyott források nélkül. Ez az </a:t>
            </a:r>
            <a:r>
              <a:rPr lang="hu-HU" sz="2500" b="1" dirty="0"/>
              <a:t>önfelszámolás </a:t>
            </a:r>
            <a:r>
              <a:rPr lang="hu-HU" sz="2500" b="1" dirty="0" smtClean="0"/>
              <a:t>útja </a:t>
            </a:r>
            <a:r>
              <a:rPr lang="hu-HU" sz="2500" dirty="0" smtClean="0"/>
              <a:t>volt. Még akkor is, ha a mezőgazdaságban korszerű termelési rendszereket vezettek be, ha a „háztáji” gazdaság jövedelem kiegészítés biztosított és hitelt adtak a „kocka” házak építésére.  Körzetesítették az iskolákat.</a:t>
            </a:r>
          </a:p>
          <a:p>
            <a:pPr algn="just"/>
            <a:r>
              <a:rPr lang="hu-HU" sz="2500" dirty="0" smtClean="0"/>
              <a:t>A </a:t>
            </a:r>
            <a:r>
              <a:rPr lang="hu-HU" sz="2500" b="1" dirty="0" smtClean="0"/>
              <a:t>falvakban élők </a:t>
            </a:r>
            <a:r>
              <a:rPr lang="hu-HU" sz="2500" dirty="0" smtClean="0"/>
              <a:t>jövedelme származott egyrészt a családfő „városi munkás” béréből, az anya a </a:t>
            </a:r>
            <a:r>
              <a:rPr lang="hu-HU" sz="2500" dirty="0" err="1" smtClean="0"/>
              <a:t>TSZ-ben</a:t>
            </a:r>
            <a:r>
              <a:rPr lang="hu-HU" sz="2500" dirty="0"/>
              <a:t> </a:t>
            </a:r>
            <a:r>
              <a:rPr lang="hu-HU" sz="2500" dirty="0" smtClean="0"/>
              <a:t>végzett munkájából, illetve a háztáji gazdaságból. Ehhez a </a:t>
            </a:r>
            <a:r>
              <a:rPr lang="hu-HU" sz="2500" b="1" dirty="0" smtClean="0"/>
              <a:t>megnövekedett jövedelemhez </a:t>
            </a:r>
            <a:r>
              <a:rPr lang="hu-HU" sz="2500" dirty="0" smtClean="0"/>
              <a:t>képest a falvakban hiányos, vagy </a:t>
            </a:r>
            <a:r>
              <a:rPr lang="hu-HU" sz="2500" b="1" dirty="0" smtClean="0"/>
              <a:t>elmaradott alapellátás volt a 80-as években</a:t>
            </a:r>
            <a:r>
              <a:rPr lang="hu-HU" sz="2500" dirty="0" smtClean="0"/>
              <a:t>. Újabb ok az elvándorlásra.</a:t>
            </a:r>
          </a:p>
          <a:p>
            <a:pPr algn="just"/>
            <a:endParaRPr lang="hu-HU" sz="2500" dirty="0" smtClean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(múlt 1.)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71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u-HU" sz="2500" dirty="0" smtClean="0"/>
              <a:t>Az </a:t>
            </a:r>
            <a:r>
              <a:rPr lang="hu-HU" sz="2500" b="1" dirty="0"/>
              <a:t>1990-es években az infrastrukturális fejlesztések</a:t>
            </a:r>
            <a:r>
              <a:rPr lang="hu-HU" sz="2500" dirty="0"/>
              <a:t> sem voltak ellentmondásoktól </a:t>
            </a:r>
            <a:r>
              <a:rPr lang="hu-HU" sz="2500" dirty="0" smtClean="0"/>
              <a:t>mentesek</a:t>
            </a:r>
            <a:r>
              <a:rPr lang="hu-HU" sz="2500" dirty="0"/>
              <a:t> </a:t>
            </a:r>
            <a:r>
              <a:rPr lang="hu-HU" sz="2500" dirty="0" smtClean="0"/>
              <a:t>(az ellátó képességet folyamaton fejlesztik a falvakban csak nem veszik figyelembe a folyamatosan gyengülő lokális keresletet)</a:t>
            </a:r>
          </a:p>
          <a:p>
            <a:pPr algn="just"/>
            <a:r>
              <a:rPr lang="hu-HU" sz="2500" dirty="0" smtClean="0"/>
              <a:t>Közben </a:t>
            </a:r>
            <a:r>
              <a:rPr lang="hu-HU" sz="2500" b="1" dirty="0" smtClean="0"/>
              <a:t>összeomlik az ipar</a:t>
            </a:r>
            <a:r>
              <a:rPr lang="hu-HU" sz="2500" dirty="0" smtClean="0"/>
              <a:t>, a mezőgazdasági üzemek </a:t>
            </a:r>
            <a:r>
              <a:rPr lang="hu-HU" sz="2500" b="1" dirty="0" smtClean="0"/>
              <a:t>átalakulnak a földtulajdonviszonyokkal </a:t>
            </a:r>
            <a:r>
              <a:rPr lang="hu-HU" sz="2500" dirty="0" smtClean="0"/>
              <a:t>együtt és </a:t>
            </a:r>
            <a:r>
              <a:rPr lang="hu-HU" sz="2500" b="1" dirty="0" smtClean="0"/>
              <a:t>létrejönnek az önkormányzatok.</a:t>
            </a:r>
          </a:p>
          <a:p>
            <a:pPr algn="just"/>
            <a:r>
              <a:rPr lang="hu-HU" sz="2500" dirty="0"/>
              <a:t>A </a:t>
            </a:r>
            <a:r>
              <a:rPr lang="hu-HU" sz="2500" b="1" dirty="0"/>
              <a:t>90-es évek </a:t>
            </a:r>
            <a:r>
              <a:rPr lang="hu-HU" sz="2500" dirty="0"/>
              <a:t>elején indult el a </a:t>
            </a:r>
            <a:r>
              <a:rPr lang="hu-HU" sz="2500" dirty="0" smtClean="0"/>
              <a:t>városkörnyékre </a:t>
            </a:r>
            <a:r>
              <a:rPr lang="hu-HU" sz="2500" dirty="0"/>
              <a:t>költözés a jólét érdekében, illetve a </a:t>
            </a:r>
            <a:r>
              <a:rPr lang="hu-HU" sz="2500" b="1" dirty="0"/>
              <a:t>szuburbanizációnak volt egy másik ága is, amikor a „vesztesek” kezdtek visszatorlódni a perifériákon elhelyezkedő falvakba az olcsóbb élet reményében</a:t>
            </a:r>
            <a:r>
              <a:rPr lang="hu-HU" sz="2500" dirty="0"/>
              <a:t>. Eredmény: a belső és külső perifériák kistelepülései </a:t>
            </a:r>
            <a:r>
              <a:rPr lang="hu-HU" sz="2500" b="1" dirty="0"/>
              <a:t>a tömeges elszegényedés, a helyi társadalom torzulása és esetenként a túlnépesedés jellemezte</a:t>
            </a:r>
            <a:r>
              <a:rPr lang="hu-HU" sz="2500" dirty="0"/>
              <a:t>. Itt nem csak Nógrád, Borsod megye települései találhatóak, hanem a hagyományosan agrárjellegű nagykun települések is.</a:t>
            </a:r>
            <a:r>
              <a:rPr lang="hu-HU" sz="2500" dirty="0" smtClean="0"/>
              <a:t> </a:t>
            </a:r>
          </a:p>
          <a:p>
            <a:pPr algn="just"/>
            <a:endParaRPr lang="hu-HU" sz="2500" dirty="0" smtClean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Kistelepülések jövője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(múlt 2.)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422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just">
              <a:buNone/>
            </a:pPr>
            <a:endParaRPr lang="hu-HU" sz="2000" dirty="0" smtClean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900" dirty="0" smtClean="0">
                <a:solidFill>
                  <a:schemeClr val="tx1"/>
                </a:solidFill>
              </a:rPr>
              <a:t>Kistelepülések jövője</a:t>
            </a:r>
            <a:r>
              <a:rPr lang="hu-HU" dirty="0" smtClean="0">
                <a:solidFill>
                  <a:schemeClr val="tx1"/>
                </a:solidFill>
              </a:rPr>
              <a:t/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sz="2900" dirty="0" smtClean="0">
                <a:solidFill>
                  <a:schemeClr val="tx1"/>
                </a:solidFill>
              </a:rPr>
              <a:t>mélyszegénység </a:t>
            </a:r>
            <a:r>
              <a:rPr lang="hu-HU" sz="1800" dirty="0" smtClean="0">
                <a:solidFill>
                  <a:schemeClr val="tx1"/>
                </a:solidFill>
              </a:rPr>
              <a:t> </a:t>
            </a:r>
            <a:br>
              <a:rPr lang="hu-HU" sz="1800" dirty="0" smtClean="0">
                <a:solidFill>
                  <a:schemeClr val="tx1"/>
                </a:solidFill>
              </a:rPr>
            </a:br>
            <a:r>
              <a:rPr lang="hu-HU" sz="1800" dirty="0" smtClean="0">
                <a:solidFill>
                  <a:schemeClr val="tx1"/>
                </a:solidFill>
              </a:rPr>
              <a:t>(Forrás: Németh Nándor)</a:t>
            </a:r>
            <a:endParaRPr lang="hu-HU" sz="3300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570482" cy="5157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55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/>
          </a:bodyPr>
          <a:lstStyle/>
          <a:p>
            <a:pPr algn="just"/>
            <a:endParaRPr lang="hu-HU" sz="2000" dirty="0" smtClean="0"/>
          </a:p>
          <a:p>
            <a:pPr algn="just"/>
            <a:r>
              <a:rPr lang="hu-HU" sz="2000" dirty="0" smtClean="0"/>
              <a:t>A </a:t>
            </a:r>
            <a:r>
              <a:rPr lang="hu-HU" sz="2000" dirty="0"/>
              <a:t>szegények </a:t>
            </a:r>
            <a:r>
              <a:rPr lang="hu-HU" sz="2000" b="1" dirty="0"/>
              <a:t>a „</a:t>
            </a:r>
            <a:r>
              <a:rPr lang="hu-HU" sz="2000" b="1" dirty="0" err="1"/>
              <a:t>kiileszkedett</a:t>
            </a:r>
            <a:r>
              <a:rPr lang="hu-HU" sz="2000" b="1" dirty="0"/>
              <a:t>” társadalmi csoport</a:t>
            </a:r>
            <a:r>
              <a:rPr lang="hu-HU" sz="2000" dirty="0"/>
              <a:t>hoz </a:t>
            </a:r>
            <a:r>
              <a:rPr lang="hu-HU" sz="2000" dirty="0" smtClean="0"/>
              <a:t>tartoznak.</a:t>
            </a:r>
          </a:p>
          <a:p>
            <a:pPr algn="just"/>
            <a:r>
              <a:rPr lang="hu-HU" sz="2000" dirty="0"/>
              <a:t>A szegénység, mint a </a:t>
            </a:r>
            <a:r>
              <a:rPr lang="hu-HU" sz="2000" b="1" dirty="0"/>
              <a:t>képességek </a:t>
            </a:r>
            <a:r>
              <a:rPr lang="hu-HU" sz="2000" b="1" dirty="0" smtClean="0"/>
              <a:t>hiánya</a:t>
            </a:r>
            <a:r>
              <a:rPr lang="hu-HU" sz="2000" dirty="0" smtClean="0"/>
              <a:t>.</a:t>
            </a:r>
          </a:p>
          <a:p>
            <a:pPr algn="just"/>
            <a:r>
              <a:rPr lang="hu-HU" sz="2000" dirty="0"/>
              <a:t>A </a:t>
            </a:r>
            <a:r>
              <a:rPr lang="hu-HU" sz="2000" dirty="0" err="1"/>
              <a:t>szegregátumokból</a:t>
            </a:r>
            <a:r>
              <a:rPr lang="hu-HU" sz="2000" dirty="0"/>
              <a:t> való </a:t>
            </a:r>
            <a:r>
              <a:rPr lang="hu-HU" sz="2000" b="1" dirty="0"/>
              <a:t>kitörés </a:t>
            </a:r>
            <a:r>
              <a:rPr lang="hu-HU" sz="2000" b="1" dirty="0" smtClean="0"/>
              <a:t>nehézsége</a:t>
            </a:r>
            <a:r>
              <a:rPr lang="hu-HU" sz="2000" dirty="0" smtClean="0"/>
              <a:t>.</a:t>
            </a:r>
          </a:p>
          <a:p>
            <a:pPr algn="just"/>
            <a:r>
              <a:rPr lang="hu-HU" sz="2000" b="1" dirty="0"/>
              <a:t>J</a:t>
            </a:r>
            <a:r>
              <a:rPr lang="hu-HU" sz="2000" b="1" dirty="0" smtClean="0"/>
              <a:t>elenre </a:t>
            </a:r>
            <a:r>
              <a:rPr lang="hu-HU" sz="2000" b="1" dirty="0"/>
              <a:t>orientált </a:t>
            </a:r>
            <a:r>
              <a:rPr lang="hu-HU" sz="2000" dirty="0" smtClean="0"/>
              <a:t>habitus (a jövő túl bizonytalan).</a:t>
            </a:r>
          </a:p>
          <a:p>
            <a:pPr algn="just"/>
            <a:r>
              <a:rPr lang="hu-HU" sz="2000" dirty="0"/>
              <a:t>A</a:t>
            </a:r>
            <a:r>
              <a:rPr lang="hu-HU" sz="2000" dirty="0" smtClean="0"/>
              <a:t> </a:t>
            </a:r>
            <a:r>
              <a:rPr lang="hu-HU" sz="2000" dirty="0"/>
              <a:t>mindennapos nélkülözés lehetetlenné teszi számukra a </a:t>
            </a:r>
            <a:r>
              <a:rPr lang="hu-HU" sz="2000" dirty="0" smtClean="0"/>
              <a:t>jövőt!</a:t>
            </a:r>
          </a:p>
          <a:p>
            <a:pPr algn="just"/>
            <a:r>
              <a:rPr lang="hu-HU" sz="2000" dirty="0"/>
              <a:t>Az </a:t>
            </a:r>
            <a:r>
              <a:rPr lang="hu-HU" sz="2000" b="1" dirty="0" smtClean="0"/>
              <a:t>édesanyák</a:t>
            </a:r>
            <a:r>
              <a:rPr lang="hu-HU" sz="2000" dirty="0" smtClean="0"/>
              <a:t>ban meg </a:t>
            </a:r>
            <a:r>
              <a:rPr lang="hu-HU" sz="2000" dirty="0"/>
              <a:t>van a </a:t>
            </a:r>
            <a:r>
              <a:rPr lang="hu-HU" sz="2000" b="1" dirty="0"/>
              <a:t>hosszú távra való tervezés</a:t>
            </a:r>
            <a:r>
              <a:rPr lang="hu-HU" sz="2000" dirty="0"/>
              <a:t> hajlama a </a:t>
            </a:r>
            <a:r>
              <a:rPr lang="hu-HU" sz="2000" b="1" dirty="0"/>
              <a:t>gyermek jövője </a:t>
            </a:r>
            <a:r>
              <a:rPr lang="hu-HU" sz="2000" dirty="0"/>
              <a:t>érdekében</a:t>
            </a:r>
            <a:r>
              <a:rPr lang="hu-HU" sz="2000" dirty="0" smtClean="0"/>
              <a:t>! (</a:t>
            </a:r>
            <a:r>
              <a:rPr lang="hu-HU" sz="2000" dirty="0"/>
              <a:t>H</a:t>
            </a:r>
            <a:r>
              <a:rPr lang="hu-HU" sz="2000" dirty="0" smtClean="0"/>
              <a:t>ejőkeresztúr)</a:t>
            </a:r>
          </a:p>
          <a:p>
            <a:pPr algn="just"/>
            <a:endParaRPr lang="hu-HU" sz="2000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just">
              <a:buNone/>
            </a:pPr>
            <a:endParaRPr lang="hu-HU" sz="2000" dirty="0" smtClean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900" dirty="0" smtClean="0">
                <a:solidFill>
                  <a:schemeClr val="tx1"/>
                </a:solidFill>
              </a:rPr>
              <a:t>Kistelepülések jövője</a:t>
            </a:r>
            <a:r>
              <a:rPr lang="hu-HU" dirty="0" smtClean="0">
                <a:solidFill>
                  <a:schemeClr val="tx1"/>
                </a:solidFill>
              </a:rPr>
              <a:t/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sz="3300" dirty="0" smtClean="0">
                <a:solidFill>
                  <a:schemeClr val="tx1"/>
                </a:solidFill>
              </a:rPr>
              <a:t>mélyszegénység</a:t>
            </a:r>
            <a:endParaRPr lang="hu-HU" sz="3300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565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just">
              <a:buNone/>
            </a:pPr>
            <a:endParaRPr lang="hu-HU" sz="2000" dirty="0" smtClean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900" dirty="0" smtClean="0">
                <a:solidFill>
                  <a:schemeClr val="tx1"/>
                </a:solidFill>
              </a:rPr>
              <a:t>Kistelepülések jövője</a:t>
            </a:r>
            <a:r>
              <a:rPr lang="hu-HU" dirty="0" smtClean="0">
                <a:solidFill>
                  <a:schemeClr val="tx1"/>
                </a:solidFill>
              </a:rPr>
              <a:t/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sz="2900" dirty="0" smtClean="0">
                <a:solidFill>
                  <a:schemeClr val="tx1"/>
                </a:solidFill>
              </a:rPr>
              <a:t>hátrányos helyzet és munkanélküliség</a:t>
            </a:r>
            <a:br>
              <a:rPr lang="hu-HU" sz="2900" dirty="0" smtClean="0">
                <a:solidFill>
                  <a:schemeClr val="tx1"/>
                </a:solidFill>
              </a:rPr>
            </a:br>
            <a:r>
              <a:rPr lang="hu-HU" sz="2000" dirty="0" smtClean="0">
                <a:solidFill>
                  <a:schemeClr val="tx1"/>
                </a:solidFill>
              </a:rPr>
              <a:t>(Forrás: Németh Nándor)</a:t>
            </a:r>
            <a:endParaRPr lang="hu-HU" sz="2900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1"/>
            <a:ext cx="7776864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184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917725" y="1772816"/>
            <a:ext cx="7408333" cy="4968552"/>
          </a:xfrm>
        </p:spPr>
        <p:txBody>
          <a:bodyPr>
            <a:normAutofit/>
          </a:bodyPr>
          <a:lstStyle/>
          <a:p>
            <a:pPr algn="just"/>
            <a:endParaRPr lang="hu-HU" sz="2000" dirty="0" smtClean="0"/>
          </a:p>
          <a:p>
            <a:pPr algn="just"/>
            <a:r>
              <a:rPr lang="hu-HU" dirty="0" smtClean="0"/>
              <a:t>Birtokkoncentráció (régen 100 családot tartott el ma 5-6 családot tart el a falu körüli terület)</a:t>
            </a:r>
          </a:p>
          <a:p>
            <a:pPr algn="just"/>
            <a:r>
              <a:rPr lang="hu-HU" dirty="0" smtClean="0"/>
              <a:t>Városok </a:t>
            </a:r>
            <a:r>
              <a:rPr lang="hu-HU" dirty="0" err="1" smtClean="0"/>
              <a:t>szuburbán</a:t>
            </a:r>
            <a:r>
              <a:rPr lang="hu-HU" dirty="0" smtClean="0"/>
              <a:t> vidékei működőképesek</a:t>
            </a:r>
          </a:p>
          <a:p>
            <a:pPr algn="just"/>
            <a:r>
              <a:rPr lang="hu-HU" dirty="0" smtClean="0"/>
              <a:t>A vidék belső és külső perifériái leszakadóban vannak, pedig tanyára, falura, kisvárosra szükség lesz…</a:t>
            </a:r>
          </a:p>
          <a:p>
            <a:pPr marL="0" indent="0" algn="just">
              <a:buNone/>
            </a:pPr>
            <a:r>
              <a:rPr lang="hu-HU" dirty="0" smtClean="0"/>
              <a:t> </a:t>
            </a:r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just">
              <a:buNone/>
            </a:pPr>
            <a:endParaRPr lang="hu-HU" sz="2000" dirty="0" smtClean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900" dirty="0" smtClean="0">
                <a:solidFill>
                  <a:schemeClr val="tx1"/>
                </a:solidFill>
              </a:rPr>
              <a:t>Kistelepülések jövője</a:t>
            </a:r>
            <a:r>
              <a:rPr lang="hu-HU" dirty="0" smtClean="0">
                <a:solidFill>
                  <a:schemeClr val="tx1"/>
                </a:solidFill>
              </a:rPr>
              <a:t/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(Hol tartunk ma?)</a:t>
            </a:r>
            <a:endParaRPr lang="hu-HU" sz="3300" dirty="0">
              <a:solidFill>
                <a:schemeClr val="tx1"/>
              </a:solidFill>
            </a:endParaRPr>
          </a:p>
        </p:txBody>
      </p:sp>
      <p:pic>
        <p:nvPicPr>
          <p:cNvPr id="5" name="Kép 4" descr="http://ripess.eu/wp-content/uploads/2014/05/Immagi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961" y="476672"/>
            <a:ext cx="79819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077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292</TotalTime>
  <Words>1553</Words>
  <Application>Microsoft Office PowerPoint</Application>
  <PresentationFormat>Diavetítés a képernyőre (4:3 oldalarány)</PresentationFormat>
  <Paragraphs>193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Hullám</vt:lpstr>
      <vt:lpstr>Kistelepülések jövője</vt:lpstr>
      <vt:lpstr>Kistelepülések jövője</vt:lpstr>
      <vt:lpstr>Kistelepülések jövője</vt:lpstr>
      <vt:lpstr>Kistelepülések jövője (múlt 1.)</vt:lpstr>
      <vt:lpstr>Kistelepülések jövője (múlt 2.)</vt:lpstr>
      <vt:lpstr>Kistelepülések jövője mélyszegénység   (Forrás: Németh Nándor)</vt:lpstr>
      <vt:lpstr>Kistelepülések jövője mélyszegénység</vt:lpstr>
      <vt:lpstr>Kistelepülések jövője hátrányos helyzet és munkanélküliség (Forrás: Németh Nándor)</vt:lpstr>
      <vt:lpstr>Kistelepülések jövője (Hol tartunk ma?)</vt:lpstr>
      <vt:lpstr>Kistelepülések jövője</vt:lpstr>
      <vt:lpstr>Kistelepülések jövője</vt:lpstr>
      <vt:lpstr>Kistelepülések jövője</vt:lpstr>
      <vt:lpstr>Kistelepülések jövője</vt:lpstr>
      <vt:lpstr>Kistelepülések jövője</vt:lpstr>
      <vt:lpstr>Kistelepülések jövője</vt:lpstr>
      <vt:lpstr>Kistelepülések jövője Gyulaj Forrás: Dr. Németh Nándor</vt:lpstr>
      <vt:lpstr>Kistelepülések jövője Gyulaj Forrás: Dr. Németh Nándor</vt:lpstr>
      <vt:lpstr>Kistelepülések jövője Gyulaj Forrás: Dr. Németh Nándor</vt:lpstr>
      <vt:lpstr>Kistelepülések jövője Gyulaj Forrás: Dr. Németh Nándor</vt:lpstr>
      <vt:lpstr>Kistelepülések jövője</vt:lpstr>
      <vt:lpstr>Kistelepülések jövője</vt:lpstr>
      <vt:lpstr>Kistelepülések jövője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Kistelepülések jövője</dc:title>
  <dc:creator>userr</dc:creator>
  <cp:lastModifiedBy>hszabo</cp:lastModifiedBy>
  <cp:revision>27</cp:revision>
  <cp:lastPrinted>2016-04-18T11:04:46Z</cp:lastPrinted>
  <dcterms:created xsi:type="dcterms:W3CDTF">2016-04-18T07:43:18Z</dcterms:created>
  <dcterms:modified xsi:type="dcterms:W3CDTF">2017-04-28T08:18:07Z</dcterms:modified>
</cp:coreProperties>
</file>