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82" r:id="rId4"/>
    <p:sldId id="257" r:id="rId5"/>
    <p:sldId id="269" r:id="rId6"/>
    <p:sldId id="265" r:id="rId7"/>
    <p:sldId id="270" r:id="rId8"/>
    <p:sldId id="284" r:id="rId9"/>
    <p:sldId id="259" r:id="rId10"/>
    <p:sldId id="267" r:id="rId11"/>
    <p:sldId id="271" r:id="rId12"/>
    <p:sldId id="278" r:id="rId13"/>
    <p:sldId id="273" r:id="rId14"/>
    <p:sldId id="274" r:id="rId15"/>
    <p:sldId id="279" r:id="rId16"/>
    <p:sldId id="263" r:id="rId17"/>
    <p:sldId id="268" r:id="rId18"/>
    <p:sldId id="264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D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59AFE-0425-4B66-A3C2-F5E9FFA1D553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764F7-4044-43A1-9341-1CD989E144A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1F9FB3C-09A4-43AD-831A-34C48E7933C4}" type="slidenum">
              <a:rPr lang="hu-HU" smtClean="0">
                <a:latin typeface="Times New Roman" pitchFamily="18" charset="0"/>
                <a:ea typeface="Microsoft YaHei" pitchFamily="34" charset="-122"/>
              </a:rPr>
              <a:pPr/>
              <a:t>15</a:t>
            </a:fld>
            <a:endParaRPr lang="hu-HU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208" y="8686460"/>
            <a:ext cx="2966711" cy="448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4F5489DB-0A8F-456B-B22D-78E9DFFC69D4}" type="slidenum">
              <a:rPr lang="hu-HU" sz="12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15</a:t>
            </a:fld>
            <a:endParaRPr lang="hu-H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81208" y="8686460"/>
            <a:ext cx="2971031" cy="452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FD151E21-9971-4921-A20C-559C1B4DC1D2}" type="slidenum">
              <a:rPr lang="hu-HU" sz="12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15</a:t>
            </a:fld>
            <a:endParaRPr lang="hu-H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hu-H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93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797B6-4A64-421B-A35C-AA85B3FC8E04}" type="datetimeFigureOut">
              <a:rPr lang="hu-HU" smtClean="0"/>
              <a:pPr/>
              <a:t>2018. 03. 23.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F03DC-37BB-4DF9-BEF7-867090B6105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jt.hu/cgi_bin/njt_doc.cgi?docid=143099.32448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 descr="Saldo_elvalaszto_diak_ppt_17_11_2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23528" y="5589240"/>
            <a:ext cx="557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Bemutatkozunk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871296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ÁTALÁNYDÍJAS TANÁCSADÁS</a:t>
            </a:r>
          </a:p>
          <a:p>
            <a:endParaRPr lang="hu-HU" sz="24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Költségvetési Standard csomag: 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évi 52 tanácsadás (telefonos vagy írásos)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online tudásbázis használata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Periodika 6+1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 fő részére az éves államháztartási kreditpontot biztosító mérlegképes továbbképzés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szakmai tanfolyamainkon, konferenciákon részvétel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10% kedvezménnyel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tanácsadói, szakértői munka egyedi megrendelése esetén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10% kedvezmény</a:t>
            </a:r>
          </a:p>
          <a:p>
            <a:pPr marL="360000" indent="-360000">
              <a:buBlip>
                <a:blip r:embed="rId3"/>
              </a:buBlip>
            </a:pPr>
            <a:r>
              <a:rPr lang="hu-HU" sz="1600" dirty="0" err="1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Saldo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szoftver egyszeri licencdíjából, vagy 12 havi bérleti díjából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10% kedvezmény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Költségvetési Prémium csomag: 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korlátlan telefonos vagy írásos tanácsadás – </a:t>
            </a:r>
            <a:r>
              <a:rPr lang="hu-HU" sz="1600" dirty="0" err="1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hotline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, ügyelet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online tudásbázis használata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Periodika 6+1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éves 3 alkalommal személyes tanácsadás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szakmai tanfolyamainkon, konferenciákon részvétel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20% kedvezménnyel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tanácsadói, szakértői munka egyedi megrendelése esetén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20% kedvezmény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évi 6-8 szakmai kiadvány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 fő részére az éves államháztartási kreditpontot biztosító mérlegképes továbbképzés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Saldo szoftver egyszeri licencdíjából, vagy 12 havi bérleti díjából 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20% kedvezmény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ctr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ldo_elvalaszto_diak_ppt_17_11_24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1322765"/>
            <a:ext cx="7220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3. Besorolási auditálás, belső ellenőrzés, </a:t>
            </a:r>
          </a:p>
          <a:p>
            <a:r>
              <a:rPr lang="hu-HU" sz="28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szabályzat készítés</a:t>
            </a:r>
            <a:r>
              <a:rPr lang="en-US" sz="28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közbeszerzés</a:t>
            </a:r>
            <a:endParaRPr lang="hu-HU" sz="28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692696"/>
            <a:ext cx="8352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BESOROLÁSI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</a:t>
            </a:r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AUDIT </a:t>
            </a: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 Saldo Zrt. vállalja, hogy ellenőrzi az adott költségvetési szervnél a közalkalmazotti</a:t>
            </a:r>
            <a:b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</a:b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és köztisztviselői jogviszonyban foglalkoztatottak fizetési osztályba és fizetési fokozatba sorolását a jogszabályi rendelkezések figyelembe vételével. </a:t>
            </a: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pPr algn="ctr"/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audit során a kinevezések, besorolások ellenőrzése a rendelkezésünkre bocsátott dokumentumok elemzésével, a folyamatok, eljárások felülvizsgálatával történik. </a:t>
            </a:r>
          </a:p>
          <a:p>
            <a:pPr algn="ctr"/>
            <a:endParaRPr lang="hu-HU" sz="20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ctr"/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egyes besorolások vizsgálatán és az esetleges eltérések rögzítésén túl az audit kiterjed az eltérések indokainak rögzítésére és a költségvetési szerv által alkalmazott hibás gyakorlatok azonosítására, valamint az azzal kapcsolatos megoldási javaslatok megfogalmazására is.</a:t>
            </a:r>
          </a:p>
          <a:p>
            <a:pPr algn="ctr"/>
            <a:endParaRPr lang="hu-HU" sz="20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065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9882"/>
            <a:ext cx="83529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BELSŐ ELLENŐRZÉSI SZOLGÁLTATÁS</a:t>
            </a: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</a:t>
            </a:r>
          </a:p>
          <a:p>
            <a:endParaRPr lang="hu-HU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Stratégiai és éves belső ellenőrzési terv elkészítése</a:t>
            </a: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éves tervben szereplő ellenőrzések lefolytatása,,</a:t>
            </a: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Rendkívüli ellenőrzések,</a:t>
            </a: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Ellenőrzési jelentés elkészítése,,</a:t>
            </a: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Éves ellenőrzési jelentés,</a:t>
            </a:r>
          </a:p>
          <a:p>
            <a:pPr marL="360000" lvl="2" indent="-360000">
              <a:buBlip>
                <a:blip r:embed="rId3"/>
              </a:buBlip>
            </a:pP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Belső Ellenőrzési Kézikönyv elkészítése,,</a:t>
            </a:r>
          </a:p>
          <a:p>
            <a:pPr marL="360000" lvl="2" indent="-360000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2" indent="-360000" algn="ctr"/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Ügyféligény szerint az éves tervben szereplő ellenőrzések , illetve rendkívüli ellenőrzések egyedi megrendelés alapján történő elvégzése.</a:t>
            </a:r>
          </a:p>
          <a:p>
            <a:pPr marL="360000" lvl="2" indent="-360000" algn="ctr">
              <a:buBlip>
                <a:blip r:embed="rId3"/>
              </a:buBlip>
            </a:pPr>
            <a:endParaRPr lang="hu-HU" sz="20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	</a:t>
            </a:r>
          </a:p>
          <a:p>
            <a:pPr algn="ctr"/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Számos önkormányzat vette és veszi igénybe szolgáltatásunkat,</a:t>
            </a:r>
          </a:p>
          <a:p>
            <a:pPr algn="ctr"/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minden érintett fél megelégedésére.</a:t>
            </a:r>
          </a:p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34037"/>
            <a:ext cx="85689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SZABÁLYZAT KÉSZÍTÉS, SZABÁLYOZÁSI AUDIT</a:t>
            </a:r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Átvizsgáljuk és vagy elkészítjük a gazdálkodási folyamatokat és kontrollrendszert érintő  szabályozásokat!</a:t>
            </a:r>
          </a:p>
          <a:p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Jogszabályi kötelezettségen túl, az Állami Számvevőszéki, felügyeleti és belső ellenőrzések egyik eleme a kötelező szabályzatok meglétének és tartalmának vizsgálata. </a:t>
            </a:r>
          </a:p>
          <a:p>
            <a:pPr algn="just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audit és a szabályozási tevékenység kiterjed:</a:t>
            </a:r>
          </a:p>
          <a:p>
            <a:pPr algn="just"/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1. Az </a:t>
            </a:r>
            <a:r>
              <a:rPr lang="hu-HU" sz="2000" u="sng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államháztartás számviteléről szóló 4/2013. (I.11) Kormány  Rendelet</a:t>
            </a:r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szerinti és a </a:t>
            </a:r>
          </a:p>
          <a:p>
            <a:pPr algn="just"/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2. A</a:t>
            </a:r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  <a:hlinkClick r:id="rId3"/>
              </a:rPr>
              <a:t> költségvetési szervek belső kontrollrendszeréről és belső ellenőrzéséről szóló 370/2011. (XII. 31.) Kormány Rendelet</a:t>
            </a:r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szerinti dokumentumokra.</a:t>
            </a:r>
          </a:p>
          <a:p>
            <a:pPr marL="0" lvl="1"/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58775" lvl="1" indent="-358775"/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>
              <a:buBlip>
                <a:blip r:embed="rId4"/>
              </a:buBlip>
            </a:pPr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lvl="0"/>
            <a:endParaRPr lang="hu-HU" sz="20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5288" y="476673"/>
            <a:ext cx="8496300" cy="62525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285750" indent="-271463" algn="ctr"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sz="2400" b="1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KÖZBESZERZÉSI ELJÁRÁSOK TELJES KÖRŰ LEBONYOLÍTÁSA AZ EKR-BEN</a:t>
            </a:r>
          </a:p>
          <a:p>
            <a:pPr marL="285750" indent="-271463" hangingPunct="1">
              <a:lnSpc>
                <a:spcPct val="100000"/>
              </a:lnSpc>
              <a:buClrTx/>
              <a:buFontTx/>
              <a:buNone/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hu-HU" sz="1600" dirty="0">
              <a:solidFill>
                <a:srgbClr val="0070C0"/>
              </a:solidFill>
              <a:latin typeface="FuturaBk_PFL" charset="0"/>
              <a:ea typeface="Microsoft YaHei" charset="-122"/>
            </a:endParaRP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Közbeszerzési dokumentáció, ajánlati felhívás elkészítése;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Teljeskörű EKR ügyintézés (a központi Elektronikus Közbeszerzési Rendszerben);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Hirdetmények feladása közzétételre;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Felelős akkreditált közbeszerzési szaktanácsadó ellenjegyzése;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Bírálati szakasz lefolytatása, bírálóbizottság koordinálása;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Eljárási dokumentumok elkészítése: hiánypótlási felhívások összeállítása, bírálati lapok és jegyzőkönyvek vezetése, stb.;</a:t>
            </a:r>
          </a:p>
          <a:p>
            <a:pPr marL="282575" indent="-274638" algn="just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Előzetes vitarendezésben, jogorvoslati eljárásban való részvétel felelős akkreditált közbeszerzési szaktanácsadóként;</a:t>
            </a:r>
          </a:p>
          <a:p>
            <a:pPr marL="282575" indent="-274638" algn="just" hangingPunct="1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Közbeszerzési szabályzat készítése.</a:t>
            </a:r>
          </a:p>
          <a:p>
            <a:pPr marL="282575" indent="-274638" algn="just">
              <a:lnSpc>
                <a:spcPct val="130000"/>
              </a:lnSpc>
              <a:buBlip>
                <a:blip r:embed="rId3"/>
              </a:buBlip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dirty="0">
                <a:solidFill>
                  <a:srgbClr val="0070C0"/>
                </a:solidFill>
                <a:latin typeface="FuturaBk_PFL" charset="0"/>
                <a:ea typeface="Microsoft YaHei" charset="-122"/>
              </a:rPr>
              <a:t>Telefonos és írásbeli tanácsadás,</a:t>
            </a:r>
          </a:p>
          <a:p>
            <a:pPr marL="7937" algn="just" hangingPunct="1">
              <a:lnSpc>
                <a:spcPct val="100000"/>
              </a:lnSpc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hu-HU" sz="1600" dirty="0">
              <a:solidFill>
                <a:srgbClr val="0070C0"/>
              </a:solidFill>
              <a:latin typeface="FuturaBk_PFL" charset="0"/>
              <a:ea typeface="Microsoft YaHei" charset="-122"/>
            </a:endParaRPr>
          </a:p>
          <a:p>
            <a:pPr marL="7937" algn="ctr" hangingPunct="1">
              <a:lnSpc>
                <a:spcPct val="100000"/>
              </a:lnSpc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hu-HU" b="1" dirty="0">
              <a:solidFill>
                <a:srgbClr val="C00000"/>
              </a:solidFill>
              <a:latin typeface="FuturaBk_PFL" charset="0"/>
              <a:ea typeface="Microsoft YaHei" charset="-122"/>
            </a:endParaRPr>
          </a:p>
          <a:p>
            <a:pPr algn="ctr" hangingPunct="1">
              <a:lnSpc>
                <a:spcPct val="120000"/>
              </a:lnSpc>
              <a:buFont typeface="Times New Roman" pitchFamily="16" charset="0"/>
              <a:buNone/>
              <a:tabLst>
                <a:tab pos="285750" algn="l"/>
                <a:tab pos="723900" algn="l"/>
                <a:tab pos="1173163" algn="l"/>
                <a:tab pos="1622425" algn="l"/>
                <a:tab pos="2071688" algn="l"/>
                <a:tab pos="2520950" algn="l"/>
                <a:tab pos="2970213" algn="l"/>
                <a:tab pos="3419475" algn="l"/>
                <a:tab pos="3868738" algn="l"/>
                <a:tab pos="4318000" algn="l"/>
                <a:tab pos="4767263" algn="l"/>
                <a:tab pos="5216525" algn="l"/>
                <a:tab pos="5675313" algn="l"/>
                <a:tab pos="6115050" algn="l"/>
                <a:tab pos="6564313" algn="l"/>
                <a:tab pos="7013575" algn="l"/>
                <a:tab pos="7462838" algn="l"/>
                <a:tab pos="7912100" algn="l"/>
                <a:tab pos="8361363" algn="l"/>
                <a:tab pos="8810625" algn="l"/>
                <a:tab pos="9259888" algn="l"/>
                <a:tab pos="9429750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hu-HU" b="1" dirty="0">
                <a:solidFill>
                  <a:srgbClr val="C00000"/>
                </a:solidFill>
                <a:latin typeface="FuturaBk_PFL" charset="0"/>
                <a:ea typeface="Microsoft YaHei" charset="-122"/>
              </a:rPr>
              <a:t>Közel 600 közbeszerzési eljárás, több mint 120 intézmény részére!</a:t>
            </a:r>
          </a:p>
        </p:txBody>
      </p:sp>
    </p:spTree>
    <p:extLst>
      <p:ext uri="{BB962C8B-B14F-4D97-AF65-F5344CB8AC3E}">
        <p14:creationId xmlns:p14="http://schemas.microsoft.com/office/powerpoint/2010/main" xmlns="" val="206246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ldo_elvalaszto_diak_ppt_17_11_24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112474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5. Adatvédelmi regulációval (GDPR)</a:t>
            </a:r>
          </a:p>
          <a:p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kapcsolatos tanácsadói szolgáltatások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332656"/>
            <a:ext cx="828092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sz="24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24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GDPR TANÁCSADÁS</a:t>
            </a:r>
          </a:p>
          <a:p>
            <a:pPr algn="just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Európai Parlament és az Európai Unió Tanácsa 2016. áprilisában elfogadta az </a:t>
            </a: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Általános Adatvédelmi Rendeletet (GDPR)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, melynek  területi hatálya az Unióban tevékenységi hellyel rendelkező valamennyi adatkezelő, adatfeldolgozó tevékenységével összefüggő adatkezelésre kiterjed. 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 rendelet értelmében az érintetteknek legkésőbb </a:t>
            </a: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2018. május hó 25. 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napjáig át kell tekinteniük az adatkezelési folyamataikat, informatikai megoldásaikat, dokumentumaikat.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Társaságunk, a SALDO Zrt., az MPK </a:t>
            </a:r>
            <a:r>
              <a:rPr lang="hu-HU" sz="1600" dirty="0" err="1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Partners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Ügyvédi Társulással együttműködve alakította ki az adatvédelmi regulációval kapcsolatos tanácsadói szolgáltatását:</a:t>
            </a:r>
          </a:p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indent="-360000">
              <a:buBlip>
                <a:blip r:embed="rId3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adatvédelmi audit</a:t>
            </a:r>
          </a:p>
          <a:p>
            <a:pPr marL="360000" indent="-360000">
              <a:buBlip>
                <a:blip r:embed="rId3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folyamatok átalakítása</a:t>
            </a:r>
          </a:p>
          <a:p>
            <a:pPr marL="360000" indent="-360000" algn="just">
              <a:buBlip>
                <a:blip r:embed="rId3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szabályozások elkészítése </a:t>
            </a:r>
          </a:p>
          <a:p>
            <a:pPr marL="360000" indent="-360000">
              <a:buBlip>
                <a:blip r:embed="rId3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munkavállalók felkészítése</a:t>
            </a:r>
          </a:p>
          <a:p>
            <a:pPr marL="360000" indent="-360000">
              <a:buFont typeface="Arial" pitchFamily="34" charset="0"/>
              <a:buChar char="•"/>
            </a:pPr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3Gabriella\Documents\08_grafikus\00_ILLUSZTRACIOK\banner illusztrciok\Business-People-Handshake-Greeting-Deal-at-work\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6296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980728"/>
            <a:ext cx="10260632" cy="1656184"/>
          </a:xfrm>
          <a:prstGeom prst="rect">
            <a:avLst/>
          </a:prstGeom>
          <a:solidFill>
            <a:srgbClr val="008D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26646" y="1138873"/>
            <a:ext cx="941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Együttműködésükben bízva várjuk jelentkezésüket és készséggel rendelkezésre állunk!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  </a:t>
            </a:r>
            <a:r>
              <a:rPr lang="hu-HU" sz="2400" b="1" dirty="0" err="1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Saldo</a:t>
            </a:r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 Zrt., www.saldo.hu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91880" y="0"/>
            <a:ext cx="5652120" cy="6858000"/>
          </a:xfrm>
          <a:prstGeom prst="rect">
            <a:avLst/>
          </a:prstGeom>
          <a:solidFill>
            <a:srgbClr val="008D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779912" y="908720"/>
            <a:ext cx="51845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SALDO ágazati tevékenységei</a:t>
            </a:r>
          </a:p>
          <a:p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Üzletviteli tanácsadás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Adótanácsadás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Közbeszerzési tanácsadás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Kiadó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Felnőttképzés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Informatika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</p:txBody>
      </p:sp>
      <p:pic>
        <p:nvPicPr>
          <p:cNvPr id="1026" name="Picture 2" descr="G:\Kiado\photos_com_kepek\tárgyak, számok\86508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2529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0385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7"/>
            <a:ext cx="856895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Amire büszkék vagyunk…</a:t>
            </a:r>
          </a:p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59 éves szakmai múlt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17 fő kiemelkedő szakmai tapasztalattal rendelkező tanácsadó kolléga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Közel 2300 átalánydíjas ügyfél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55-60 ezer telefonos tanácsadás keretében megválaszolt kérdés évente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Közel 1000 darab tanácsadói állásfoglalás/év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25-30 új szakkönyv és folyóirat évente</a:t>
            </a:r>
          </a:p>
          <a:p>
            <a:pPr marL="360000" lvl="0" indent="-3600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hu-HU" sz="28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4-5 ezer felnőttképzésben részt vevő évente</a:t>
            </a:r>
          </a:p>
        </p:txBody>
      </p:sp>
    </p:spTree>
    <p:extLst>
      <p:ext uri="{BB962C8B-B14F-4D97-AF65-F5344CB8AC3E}">
        <p14:creationId xmlns:p14="http://schemas.microsoft.com/office/powerpoint/2010/main" xmlns="" val="331016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ldo_elvalaszto_diak_ppt_17_11_24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3528" y="1196752"/>
            <a:ext cx="7954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Az önkormányzati szféra munkáját</a:t>
            </a:r>
          </a:p>
          <a:p>
            <a:r>
              <a:rPr lang="hu-HU" sz="36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segítő szolgáltatásaink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ldo_elvalaszto_diak_ppt_17_11_24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1196752"/>
            <a:ext cx="69958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1. Az ASP gazdálkodási rendszer</a:t>
            </a:r>
          </a:p>
          <a:p>
            <a:r>
              <a:rPr lang="hu-HU" sz="3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használatát segítő szolgáltatás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91880" y="0"/>
            <a:ext cx="5652120" cy="6858000"/>
          </a:xfrm>
          <a:prstGeom prst="rect">
            <a:avLst/>
          </a:prstGeom>
          <a:solidFill>
            <a:srgbClr val="008D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3923928" y="908720"/>
            <a:ext cx="47525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Személyes tanácsadás</a:t>
            </a:r>
          </a:p>
          <a:p>
            <a:pPr marL="342900" indent="-342900">
              <a:buAutoNum type="arabicPeriod"/>
            </a:pPr>
            <a:endParaRPr lang="hu-HU" sz="2400" b="1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2. Telefonos tanácsadás</a:t>
            </a:r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2400" b="1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2400" b="1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3. Kihelyezett képzések</a:t>
            </a:r>
          </a:p>
          <a:p>
            <a:endParaRPr lang="hu-HU" sz="2400" b="1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endParaRPr lang="hu-HU" sz="2400" b="1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  <a:p>
            <a:r>
              <a:rPr lang="hu-HU" sz="24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4. ASP Tudástár</a:t>
            </a:r>
            <a:r>
              <a:rPr lang="hu-HU" sz="2400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 </a:t>
            </a:r>
            <a:endParaRPr lang="hu-HU" sz="16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</p:txBody>
      </p:sp>
      <p:pic>
        <p:nvPicPr>
          <p:cNvPr id="1026" name="Picture 2" descr="G:\Kiado\photos_com_kepek\tárgyak, számok\86508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252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086991"/>
            <a:ext cx="85689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Tartalma: </a:t>
            </a:r>
          </a:p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 algn="just">
              <a:buBlip>
                <a:blip r:embed="rId3"/>
              </a:buBlip>
            </a:pPr>
            <a:r>
              <a:rPr lang="hu-HU" sz="2000" b="1" dirty="0" err="1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Teamviewer</a:t>
            </a:r>
            <a:r>
              <a:rPr lang="hu-HU" sz="20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(távoli hozzáférés az ügyfél számítógépéhez) használatával történő segítségnyújtás, amely során kollégánk látja az ügyfél számítógépének képernyőjét, így egyidejűleg aktívan tud problémát kezelni, </a:t>
            </a:r>
          </a:p>
          <a:p>
            <a:pPr marL="360000" lvl="0" indent="-360000" algn="just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Segítséget nyújtunk a </a:t>
            </a: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menürendszerben való eligazodásban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(mit hol kell rögzíteni, milyen gombot kell megnyomni stb.),</a:t>
            </a:r>
          </a:p>
          <a:p>
            <a:pPr marL="360000" lvl="0" indent="-360000" algn="just">
              <a:buBlip>
                <a:blip r:embed="rId3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Negyed, fél vagy éves beszámoló készítés </a:t>
            </a: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során folyamatos rendelkezésre állás – a beszámoló beküldéséig kollégáit segítjük.</a:t>
            </a:r>
          </a:p>
          <a:p>
            <a:pPr algn="just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 </a:t>
            </a:r>
          </a:p>
          <a:p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 telefonos ASP tanácsadásra a következő </a:t>
            </a: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csomagokat alakítottuk ki</a:t>
            </a:r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:</a:t>
            </a:r>
          </a:p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10 X 30 perces konzultáció   50 000 Ft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20 x 30 perces konzultáció   95 000 Ft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30 X 30 perces konzultáció 135 000 Ft</a:t>
            </a:r>
          </a:p>
          <a:p>
            <a:pPr marL="360000" lvl="0" indent="-360000">
              <a:buBlip>
                <a:blip r:embed="rId3"/>
              </a:buBlip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40 X 30 perces konzultáció 160 000 Ft</a:t>
            </a:r>
          </a:p>
          <a:p>
            <a:pPr marL="360000" lvl="0" indent="-360000">
              <a:buFont typeface="Arial" pitchFamily="34" charset="0"/>
              <a:buChar char="•"/>
            </a:pP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0EB8018-BDBB-4DE1-9C74-05CF5CC4CEB3}"/>
              </a:ext>
            </a:extLst>
          </p:cNvPr>
          <p:cNvSpPr txBox="1"/>
          <p:nvPr/>
        </p:nvSpPr>
        <p:spPr>
          <a:xfrm>
            <a:off x="301747" y="188640"/>
            <a:ext cx="5494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chemeClr val="accent1"/>
                </a:solidFill>
              </a:rPr>
              <a:t>ASP TELEFONOS SZOLGÁLTATÁS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086991"/>
            <a:ext cx="85689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360000" lvl="0" indent="-360000">
              <a:buBlip>
                <a:blip r:embed="rId2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Igényekhez alakított kihelyezett testre szabott képzések adó- és számvitelei szakrendszer témában</a:t>
            </a:r>
          </a:p>
          <a:p>
            <a:pPr lvl="0"/>
            <a:endParaRPr lang="hu-HU" sz="20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817200" lvl="1" indent="-360000">
              <a:buBlip>
                <a:blip r:embed="rId2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Áttekintés az alapoktól- 4 napos képzés</a:t>
            </a:r>
          </a:p>
          <a:p>
            <a:pPr marL="817200" lvl="1" indent="-360000">
              <a:buBlip>
                <a:blip r:embed="rId2"/>
              </a:buBlip>
            </a:pPr>
            <a:r>
              <a:rPr lang="hu-HU" sz="20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Zárás, beszámoló képzés- 1 napos képzés</a:t>
            </a:r>
          </a:p>
          <a:p>
            <a:pPr marL="360000" lvl="0" indent="-360000">
              <a:buFont typeface="Arial" pitchFamily="34" charset="0"/>
              <a:buChar char="•"/>
            </a:pP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lvl="0"/>
            <a:r>
              <a:rPr lang="hu-HU" sz="1600" b="1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Tapasztalataink:</a:t>
            </a:r>
          </a:p>
          <a:p>
            <a:pPr lvl="0"/>
            <a:endParaRPr lang="hu-HU" sz="1600" b="1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Gyakorlati oktatás, a folyamatok megértetése a pénzügyesek nyelvén</a:t>
            </a:r>
          </a:p>
          <a:p>
            <a:pPr lvl="0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Segítség a rendszer helyi kialakításában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Az átállással kapcsolatos hibák kiküszöbölése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Valós idejű problémamegoldás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ASP rendszer frissítésnek naprakész nyomon követése</a:t>
            </a:r>
          </a:p>
          <a:p>
            <a:pPr lvl="0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			</a:t>
            </a:r>
          </a:p>
          <a:p>
            <a:pPr lvl="0"/>
            <a:r>
              <a:rPr lang="hu-HU" sz="1600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		      </a:t>
            </a:r>
            <a:r>
              <a:rPr lang="hu-HU" dirty="0">
                <a:solidFill>
                  <a:srgbClr val="0070C0"/>
                </a:solidFill>
                <a:latin typeface="FuturaBk_PFL" pitchFamily="2" charset="0"/>
                <a:cs typeface="FuturaBk_PFL" pitchFamily="2" charset="0"/>
              </a:rPr>
              <a:t> </a:t>
            </a:r>
            <a:r>
              <a:rPr lang="hu-HU" b="1" dirty="0">
                <a:solidFill>
                  <a:srgbClr val="C00000"/>
                </a:solidFill>
                <a:latin typeface="FuturaBk_PFL" pitchFamily="2" charset="0"/>
                <a:cs typeface="FuturaBk_PFL" pitchFamily="2" charset="0"/>
              </a:rPr>
              <a:t>68 ÖNKORMÁNYZAT  MÁR PARTNERÜNK!</a:t>
            </a:r>
          </a:p>
          <a:p>
            <a:pPr lvl="0"/>
            <a:endParaRPr lang="hu-HU" sz="1600" dirty="0">
              <a:solidFill>
                <a:srgbClr val="0070C0"/>
              </a:solidFill>
              <a:latin typeface="FuturaBk_PFL" pitchFamily="2" charset="0"/>
              <a:cs typeface="FuturaBk_PFL" pitchFamily="2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0EB8018-BDBB-4DE1-9C74-05CF5CC4CEB3}"/>
              </a:ext>
            </a:extLst>
          </p:cNvPr>
          <p:cNvSpPr txBox="1"/>
          <p:nvPr/>
        </p:nvSpPr>
        <p:spPr>
          <a:xfrm>
            <a:off x="301747" y="188640"/>
            <a:ext cx="7156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chemeClr val="accent1"/>
                </a:solidFill>
              </a:rPr>
              <a:t>ASP KÖZPONTI ÉS KIHELYEZETT KÉPZÉSEK</a:t>
            </a:r>
          </a:p>
        </p:txBody>
      </p:sp>
    </p:spTree>
    <p:extLst>
      <p:ext uri="{BB962C8B-B14F-4D97-AF65-F5344CB8AC3E}">
        <p14:creationId xmlns:p14="http://schemas.microsoft.com/office/powerpoint/2010/main" xmlns="" val="330026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aldo_elvalaszto_diak_ppt_17_11_24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3528" y="1322765"/>
            <a:ext cx="75360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2. Adó, számviteli, munkaügyi tanácsadás</a:t>
            </a:r>
          </a:p>
          <a:p>
            <a:r>
              <a:rPr lang="hu-HU" sz="2800" b="1" dirty="0">
                <a:solidFill>
                  <a:schemeClr val="bg1"/>
                </a:solidFill>
                <a:latin typeface="FuturaBk_PFL" pitchFamily="2" charset="0"/>
                <a:cs typeface="FuturaBk_PFL" pitchFamily="2" charset="0"/>
              </a:rPr>
              <a:t>- átalánydíjas rendszerben</a:t>
            </a:r>
            <a:endParaRPr lang="hu-HU" sz="2800" dirty="0">
              <a:solidFill>
                <a:schemeClr val="bg1"/>
              </a:solidFill>
              <a:latin typeface="FuturaBk_PFL" pitchFamily="2" charset="0"/>
              <a:cs typeface="FuturaBk_PFL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565</Words>
  <Application>Microsoft Office PowerPoint</Application>
  <PresentationFormat>Diavetítés a képernyőre (4:3 oldalarány)</PresentationFormat>
  <Paragraphs>163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Gyenes Zsuzsa</dc:creator>
  <cp:lastModifiedBy>Szűts Ildikó</cp:lastModifiedBy>
  <cp:revision>94</cp:revision>
  <dcterms:created xsi:type="dcterms:W3CDTF">2017-11-24T11:22:25Z</dcterms:created>
  <dcterms:modified xsi:type="dcterms:W3CDTF">2018-03-23T12:10:04Z</dcterms:modified>
</cp:coreProperties>
</file>