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70" r:id="rId3"/>
    <p:sldId id="375" r:id="rId4"/>
    <p:sldId id="376" r:id="rId5"/>
    <p:sldId id="383" r:id="rId6"/>
    <p:sldId id="384" r:id="rId7"/>
    <p:sldId id="385" r:id="rId8"/>
    <p:sldId id="407" r:id="rId9"/>
    <p:sldId id="413" r:id="rId10"/>
    <p:sldId id="412" r:id="rId11"/>
    <p:sldId id="391" r:id="rId12"/>
    <p:sldId id="280" r:id="rId13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BB9"/>
    <a:srgbClr val="003760"/>
    <a:srgbClr val="00518E"/>
    <a:srgbClr val="FFFFCC"/>
    <a:srgbClr val="FBFDB1"/>
    <a:srgbClr val="FFFFA7"/>
    <a:srgbClr val="FFFF99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0" autoAdjust="0"/>
    <p:restoredTop sz="94575" autoAdjust="0"/>
  </p:normalViewPr>
  <p:slideViewPr>
    <p:cSldViewPr>
      <p:cViewPr varScale="1">
        <p:scale>
          <a:sx n="78" d="100"/>
          <a:sy n="78" d="100"/>
        </p:scale>
        <p:origin x="8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642771-15D6-4FE1-8B6A-E1575937CA9C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5842B4-A7DF-41A4-B9A1-01F6AF98A0B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2549BA-B6D7-4246-9C4F-50B51F0215B8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82A822-7018-4820-93FE-6E7F073EC50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16B703-C9C5-42DA-BAD6-A002C5D430D7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EB9B-1A6A-48D8-BE88-03241679CD29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39149-3AC4-469C-893C-9D53E3E40DD9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EFC4-5F36-4690-8D38-72C3986D490E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F5593-A93F-480D-B3D2-C3A517BC44CE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A3B4-74AA-42CB-8EFC-EC226949022E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DF184-591C-4AF0-A564-1BD9E3FF120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F0A4-6213-4859-8DED-0473BCB24B32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C9324-798A-4346-9BA8-F859597A9039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BA14-2870-4C66-AC3A-864273FF427B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50810-F771-4BE0-B280-C4612F25D8A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9F5F-EF36-4A88-9135-C64CFE7179CC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DBD2-B2ED-4434-BD42-AAA0D5F3E94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5C68-6953-4E0B-BA48-69FC2F52EA0E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E289C-06B6-4385-B826-C0D0A926172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31AE-7CD0-4762-B623-0BA72932EB5B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D7C2C-2762-4BB5-A58D-778B0A5E843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332A-FE0C-40C0-9ED9-1BBA89D248DA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C4A66-ACB1-4BF9-9632-F1B8CBA4204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BA33-1BB6-4AF6-9FA1-D1BA2C6BE592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14238-F9A6-4FB4-95C6-75F7B8C860B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FF63-1A20-4357-842C-7EF3D589AA7D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DB439-4258-4308-8E50-ADDFF61311B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2C821B-505E-4C15-8AB4-9B7AF92F3E1E}" type="datetime1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302185D-9DB7-465A-8297-642E3E07572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667625" cy="2087563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tx2"/>
                </a:solidFill>
              </a:rPr>
              <a:t>A Települési Önkormányzatok Országos Szövetsége</a:t>
            </a:r>
            <a:br>
              <a:rPr lang="hu-HU" altLang="hu-HU" b="1">
                <a:solidFill>
                  <a:schemeClr val="tx2"/>
                </a:solidFill>
              </a:rPr>
            </a:br>
            <a:r>
              <a:rPr lang="hu-HU" altLang="hu-HU" sz="2700" b="1">
                <a:solidFill>
                  <a:schemeClr val="tx2"/>
                </a:solidFill>
              </a:rPr>
              <a:t>Alapítva: 1989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/>
          </a:p>
        </p:txBody>
      </p:sp>
      <p:pic>
        <p:nvPicPr>
          <p:cNvPr id="1026" name="Picture 2" descr="TOOSZ_logo">
            <a:extLst>
              <a:ext uri="{FF2B5EF4-FFF2-40B4-BE49-F238E27FC236}">
                <a16:creationId xmlns:a16="http://schemas.microsoft.com/office/drawing/2014/main" id="{0711867F-CA15-488F-ACDA-1200BC66C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87563"/>
            <a:ext cx="6400800" cy="41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u-HU" altLang="hu-H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2771" name="Picture 9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9450" y="0"/>
            <a:ext cx="2089150" cy="14351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32772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A12E79-6EC8-4492-9EF4-36E1AC8B8CA9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5" name="Téglalap 4"/>
          <p:cNvSpPr/>
          <p:nvPr/>
        </p:nvSpPr>
        <p:spPr>
          <a:xfrm>
            <a:off x="1043608" y="1556792"/>
            <a:ext cx="6120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 vidékről – városba, 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  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kis városból - nagy városba, 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   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most városból – elővárosba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   elővárosból - falvakba? 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  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közlekedés jelentőségének felértékelődése,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368425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66725" y="1922463"/>
            <a:ext cx="8229600" cy="29781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0"/>
            <a:ext cx="1444625" cy="981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4341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F2B0BF-44F7-485C-84CE-4FDD5E2B773C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7" name="Téglalap 6"/>
          <p:cNvSpPr/>
          <p:nvPr/>
        </p:nvSpPr>
        <p:spPr>
          <a:xfrm>
            <a:off x="971600" y="1412776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A városkörnyéki kooperáció létrehozása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     (5 európai város)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•Tervezés, hálózatosodás intézményi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•A városkörnyéki kooperáció stabilizálódása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•Az intézményi keret létrehozása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•A korábbi városkörnyéki intézmény „ledegradálása”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•A korábbi kompetenciák átosztása más szintekre   Eljárásrendi szabályozás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•A városkörnyéki együttműködés területi kiterjesztése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hu-HU" altLang="hu-H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u-HU" altLang="hu-HU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  <a:p>
            <a:pPr algn="ctr" eaLnBrk="1" hangingPunct="1">
              <a:buFont typeface="Arial" panose="020B0604020202020204" pitchFamily="34" charset="0"/>
              <a:buChar char="•"/>
              <a:defRPr/>
            </a:pPr>
            <a:endParaRPr lang="hu-HU" altLang="hu-HU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u-HU" altLang="hu-H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u-HU" altLang="hu-H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Pergő Margit társelnök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u-HU" altLang="hu-H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Berhida Város polgármestere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u-HU" altLang="hu-H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u-HU" altLang="hu-HU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toosz</a:t>
            </a:r>
            <a:r>
              <a:rPr lang="hu-HU" altLang="hu-H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hu-HU" altLang="hu-HU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toosz.hu</a:t>
            </a:r>
            <a:endParaRPr lang="hu-HU" altLang="hu-HU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u-HU" altLang="hu-HU" dirty="0"/>
          </a:p>
        </p:txBody>
      </p:sp>
      <p:pic>
        <p:nvPicPr>
          <p:cNvPr id="38915" name="Picture 11" descr="\\Mars\common\TÖOSZ\TÖOSZ-emblémák\legkisebb kislogo s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333375"/>
            <a:ext cx="2519362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ABF54C-E197-4B39-8010-ADE17EAC445E}" type="slidenum">
              <a:rPr lang="hu-HU" altLang="hu-HU"/>
              <a:pPr/>
              <a:t>12</a:t>
            </a:fld>
            <a:endParaRPr lang="hu-HU" altLang="hu-H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hu-HU" altLang="hu-HU" sz="6000" b="1" dirty="0">
              <a:solidFill>
                <a:srgbClr val="0037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hu-HU" altLang="hu-H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Fenntarthatóság</a:t>
            </a:r>
          </a:p>
          <a:p>
            <a:pPr algn="ctr" eaLnBrk="1" hangingPunct="1">
              <a:buFont typeface="Arial" charset="0"/>
              <a:buNone/>
            </a:pPr>
            <a:r>
              <a:rPr lang="hu-HU" altLang="hu-H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Együttműködés</a:t>
            </a:r>
          </a:p>
          <a:p>
            <a:pPr algn="ctr" eaLnBrk="1" hangingPunct="1">
              <a:buFont typeface="Arial" charset="0"/>
              <a:buNone/>
            </a:pPr>
            <a:r>
              <a:rPr lang="hu-HU" altLang="hu-H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Innováció</a:t>
            </a:r>
          </a:p>
        </p:txBody>
      </p:sp>
      <p:pic>
        <p:nvPicPr>
          <p:cNvPr id="6147" name="Picture 9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9450" y="0"/>
            <a:ext cx="2089150" cy="14351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148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3BBE5-ADA3-443C-95AB-0EC225A61810}" type="slidenum">
              <a:rPr lang="hu-HU" altLang="hu-HU"/>
              <a:pPr/>
              <a:t>2</a:t>
            </a:fld>
            <a:endParaRPr lang="hu-HU" altLang="hu-H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1368425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 Előzmények</a:t>
            </a:r>
            <a:endParaRPr lang="hu-HU" altLang="hu-HU" i="1" dirty="0">
              <a:solidFill>
                <a:srgbClr val="0051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KÖFOP keretében, BM szervezésében 2018-ban „Önkormányzati fejlesztések figyelemmel kísérése .” c.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projekt önkormányzati tématerületen megvalósított  alkalmazott kutatásokkal kívánt hozzájárulni a hatékony és szolgáltató önkormányzati kialakulásához </a:t>
            </a:r>
          </a:p>
          <a:p>
            <a:pPr algn="just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A 2019-ben megrendezett második konferencia az első elméleti fókuszú nemzetközi konferencia folytatása.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Kiemelten az önkormányzati gyakorlatra koncentrál. </a:t>
            </a:r>
          </a:p>
          <a:p>
            <a:pPr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     Célja volt olyan hazai és nemzetközi önkormányzati jó gyakorlatok bemutatása, melyek a fejlődést szolgálják. 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400" b="1" dirty="0">
              <a:solidFill>
                <a:srgbClr val="0051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4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sz="19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2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0"/>
            <a:ext cx="1444625" cy="981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7173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263408-07A6-46CD-AF8C-94A51DD2C7FE}" type="slidenum">
              <a:rPr lang="hu-HU" altLang="hu-HU"/>
              <a:pPr/>
              <a:t>3</a:t>
            </a:fld>
            <a:endParaRPr lang="hu-HU" altLang="hu-H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890587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 Főbb témák</a:t>
            </a:r>
            <a:endParaRPr lang="hu-HU" altLang="hu-HU" i="1" dirty="0">
              <a:solidFill>
                <a:srgbClr val="0051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16557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dirty="0">
                <a:solidFill>
                  <a:srgbClr val="0051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19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6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4150" y="0"/>
            <a:ext cx="1339850" cy="9080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8197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18DFD4-6038-462D-BBAC-06F5DD09B690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7" name="Téglalap 6"/>
          <p:cNvSpPr/>
          <p:nvPr/>
        </p:nvSpPr>
        <p:spPr>
          <a:xfrm>
            <a:off x="755576" y="1340768"/>
            <a:ext cx="777686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hu-HU" b="1" i="1" dirty="0"/>
              <a:t>FENNTARTHATÓ TELEPÜLÉS </a:t>
            </a:r>
          </a:p>
          <a:p>
            <a:pPr marL="342900" indent="-342900"/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(SZOCIÁLIS GAZDASÁG - TÁRSADALMI VÁLLALKOZÁSOK, KÖRNYEZET- ÉS KLÍMATUDATOSSÁG, STB.) 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EGYÜTTMŰKÖDÉS ÉS KOORDINÁCIÓ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i="1" dirty="0">
                <a:latin typeface="Times New Roman" pitchFamily="18" charset="0"/>
                <a:cs typeface="Times New Roman" pitchFamily="18" charset="0"/>
              </a:rPr>
              <a:t>    (TELEPÜLÉSEN BELÜL ÉS TELEPÜLÉSEK KÖZÖTT), </a:t>
            </a:r>
          </a:p>
          <a:p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    TÖBBSZINTŰ  KORMÁNYZÁS 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3. ÖNKORMÁNYZATOK A DIGITÁLIS TÉRBEN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i="1" dirty="0">
                <a:latin typeface="Times New Roman" pitchFamily="18" charset="0"/>
                <a:cs typeface="Times New Roman" pitchFamily="18" charset="0"/>
              </a:rPr>
              <a:t>    (ELEKTRONIKUS HELYI KORMÁNYZAT TELEPÜLÉSEKEN) 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4. LOKÁLIS VERSENYKÉPESSÉG</a:t>
            </a:r>
          </a:p>
          <a:p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(KÖZSZOLGÁLTATÁSOK OPTIMÁLIS ELLÁTÁSA, ÁLLAMPOLGÁRI  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     ELVÁRÁSOK, STB.) 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5. SZOLGÁLTATÓ ÖNKORMÁNYZAT</a:t>
            </a:r>
          </a:p>
          <a:p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(SPECIÁLIS SZABÁLYOZÁSOK, MŰKÖDÉSI SPECIALITÁSOK </a:t>
            </a:r>
          </a:p>
          <a:p>
            <a:endParaRPr lang="hu-HU" b="1" i="1" dirty="0">
              <a:latin typeface="Times New Roman" pitchFamily="18" charset="0"/>
              <a:cs typeface="Times New Roman" pitchFamily="18" charset="0"/>
            </a:endParaRPr>
          </a:p>
          <a:p>
            <a:endParaRPr lang="hu-HU" b="1" i="1" dirty="0"/>
          </a:p>
          <a:p>
            <a:endParaRPr lang="hu-HU" b="1" i="1" dirty="0"/>
          </a:p>
          <a:p>
            <a:endParaRPr lang="hu-HU" b="1" i="1" dirty="0"/>
          </a:p>
          <a:p>
            <a:endParaRPr lang="hu-HU" b="1" i="1" dirty="0"/>
          </a:p>
          <a:p>
            <a:endParaRPr lang="hu-HU" b="1" i="1" dirty="0"/>
          </a:p>
          <a:p>
            <a:endParaRPr lang="hu-H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375370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hu-HU" altLang="hu-HU" i="1" dirty="0">
              <a:solidFill>
                <a:srgbClr val="0051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2133600"/>
            <a:ext cx="7715250" cy="20875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endParaRPr lang="hu-H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sz="19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4150" y="0"/>
            <a:ext cx="1339850" cy="9080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9221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F64254-B045-4B06-8F9C-C8161E1B95D6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6" name="Téglalap 5"/>
          <p:cNvSpPr/>
          <p:nvPr/>
        </p:nvSpPr>
        <p:spPr>
          <a:xfrm>
            <a:off x="971600" y="692696"/>
            <a:ext cx="676875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hu-HU" sz="4400" b="1" i="1" dirty="0">
                <a:latin typeface="Times New Roman" pitchFamily="18" charset="0"/>
                <a:cs typeface="Times New Roman" pitchFamily="18" charset="0"/>
              </a:rPr>
              <a:t>        Fenntarthatóság </a:t>
            </a:r>
          </a:p>
          <a:p>
            <a:pPr marL="342900" indent="-342900"/>
            <a:r>
              <a:rPr lang="hu-HU" sz="4400" b="1" i="1" dirty="0">
                <a:latin typeface="Times New Roman" pitchFamily="18" charset="0"/>
                <a:cs typeface="Times New Roman" pitchFamily="18" charset="0"/>
              </a:rPr>
              <a:t>együttműködés és innováció</a:t>
            </a:r>
          </a:p>
          <a:p>
            <a:pPr marL="342900" indent="-342900"/>
            <a:endParaRPr lang="hu-HU" sz="2400" b="1" i="1" dirty="0">
              <a:latin typeface="+mn-lt"/>
              <a:cs typeface="Times New Roman" pitchFamily="18" charset="0"/>
            </a:endParaRPr>
          </a:p>
          <a:p>
            <a:pPr marL="342900" indent="-342900"/>
            <a:r>
              <a:rPr lang="hu-HU" sz="2400" b="1" i="1" dirty="0">
                <a:latin typeface="+mn-lt"/>
                <a:cs typeface="Times New Roman" pitchFamily="18" charset="0"/>
              </a:rPr>
              <a:t>    </a:t>
            </a: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- Szerteágazó , változatos témakör</a:t>
            </a:r>
          </a:p>
          <a:p>
            <a:pPr marL="342900" indent="-342900"/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 megyei önkormányzatok helyzete</a:t>
            </a: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 nagyvárosi közszolgáltatás</a:t>
            </a: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 okos környezet, zöld energia</a:t>
            </a: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  önfenntartó város</a:t>
            </a: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  városkörnyéki kormányzás</a:t>
            </a: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  klimatikus változások- vízgazdálkodás</a:t>
            </a:r>
          </a:p>
          <a:p>
            <a:pPr marL="342900" indent="-342900"/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342900" indent="-342900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342900" indent="-342900"/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hu-HU" sz="2400" b="1" i="1" dirty="0">
              <a:latin typeface="+mn-lt"/>
              <a:cs typeface="Times New Roman" pitchFamily="18" charset="0"/>
            </a:endParaRPr>
          </a:p>
          <a:p>
            <a:pPr marL="342900" indent="-342900"/>
            <a:endParaRPr lang="hu-HU" sz="2400" b="1" i="1" dirty="0">
              <a:latin typeface="+mn-lt"/>
              <a:cs typeface="Times New Roman" pitchFamily="18" charset="0"/>
            </a:endParaRPr>
          </a:p>
          <a:p>
            <a:pPr marL="342900" indent="-342900"/>
            <a:r>
              <a:rPr lang="hu-HU" sz="2400" b="1" i="1" dirty="0">
                <a:latin typeface="+mn-lt"/>
              </a:rPr>
              <a:t>     </a:t>
            </a:r>
            <a:r>
              <a:rPr lang="hu-HU" sz="2400" i="1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57200" y="460375"/>
            <a:ext cx="6707188" cy="1008063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altLang="hu-H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13047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- Hét előadás eltérő  szemszögből nézve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kutató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gyakorló polgármester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műszaki szakemberek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városkutatással, fejlesztéssel  foglalkozók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      megyei jogú városok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hu-HU" altLang="hu-H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4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sz="19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3825" y="30163"/>
            <a:ext cx="1400175" cy="950912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0245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27D668-AFBA-4FC1-81C2-3C63BE65CEE1}" type="slidenum">
              <a:rPr lang="hu-HU" altLang="hu-HU"/>
              <a:pPr/>
              <a:t>6</a:t>
            </a:fld>
            <a:endParaRPr lang="hu-HU" altLang="hu-H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674911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altLang="hu-HU" i="1" dirty="0">
              <a:solidFill>
                <a:srgbClr val="0051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1809"/>
          </a:xfrm>
        </p:spPr>
        <p:txBody>
          <a:bodyPr/>
          <a:lstStyle/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4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u-HU" altLang="hu-HU" sz="19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0"/>
            <a:ext cx="1444625" cy="981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2293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88A4EC-E6FE-42AE-B68D-8EABA8803673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6" name="Téglalap 5"/>
          <p:cNvSpPr/>
          <p:nvPr/>
        </p:nvSpPr>
        <p:spPr>
          <a:xfrm>
            <a:off x="971600" y="1052736"/>
            <a:ext cx="756084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/>
          </a:p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INTELLIGENS KÖZLEKEDÉSI MEGOLDÁSOK TELEPÍTÉSE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Környezeti alapú forgalomirányító rendszer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Parkolás-irányítási rendszer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Közösségi közlekedés fejlesztése 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Zöld Települési projektek fejlesztése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Városi csapadékvíz menedzsment rendszer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Fogadj örökbe egy parkot Program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Település rehabilitáció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368425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altLang="hu-HU" i="1" dirty="0">
              <a:solidFill>
                <a:srgbClr val="0051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74663" y="1340769"/>
            <a:ext cx="8345487" cy="5015582"/>
          </a:xfrm>
        </p:spPr>
        <p:txBody>
          <a:bodyPr/>
          <a:lstStyle/>
          <a:p>
            <a:pPr marL="0" indent="0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u-H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u-HU" altLang="hu-HU" sz="4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  <a:p>
            <a:endParaRPr lang="hu-HU" sz="2400" dirty="0"/>
          </a:p>
          <a:p>
            <a:pPr>
              <a:buNone/>
            </a:pPr>
            <a:endParaRPr lang="hu-HU" sz="2000" b="1" dirty="0"/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altLang="hu-HU" sz="19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pic>
        <p:nvPicPr>
          <p:cNvPr id="13316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0"/>
            <a:ext cx="1444625" cy="981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3317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B35D55-5D7C-430B-8E22-F3682485CAB7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8" name="Téglalap 7"/>
          <p:cNvSpPr/>
          <p:nvPr/>
        </p:nvSpPr>
        <p:spPr>
          <a:xfrm>
            <a:off x="755576" y="1268760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  <a:p>
            <a:r>
              <a:rPr lang="hu-HU" dirty="0"/>
              <a:t> </a:t>
            </a:r>
          </a:p>
        </p:txBody>
      </p:sp>
      <p:sp>
        <p:nvSpPr>
          <p:cNvPr id="7" name="Téglalap 6"/>
          <p:cNvSpPr/>
          <p:nvPr/>
        </p:nvSpPr>
        <p:spPr>
          <a:xfrm>
            <a:off x="1187624" y="126876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Energiabiztonság 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Intézmények energetikai korszerűsítése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Távhőszolgáltatás fejlesztése, kiterjesztése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• Megújuló energiahordozók ösztönzése 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A napenergia útja 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Épületenként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(jó és rossz gyakorlat)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 Naperőművekkel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368425"/>
          </a:xfrm>
        </p:spPr>
        <p:txBody>
          <a:bodyPr/>
          <a:lstStyle/>
          <a:p>
            <a:pPr algn="l" eaLnBrk="1" hangingPunct="1"/>
            <a:r>
              <a:rPr lang="hu-HU" altLang="hu-HU" b="1" i="1" dirty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altLang="hu-HU" i="1" dirty="0">
              <a:solidFill>
                <a:srgbClr val="0051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74663" y="1052737"/>
            <a:ext cx="8345487" cy="4176463"/>
          </a:xfrm>
        </p:spPr>
        <p:txBody>
          <a:bodyPr/>
          <a:lstStyle/>
          <a:p>
            <a:pPr marL="0" indent="0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u-H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u-HU" altLang="hu-HU" sz="4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  <a:p>
            <a:endParaRPr lang="hu-HU" sz="2400" dirty="0"/>
          </a:p>
          <a:p>
            <a:pPr>
              <a:buNone/>
            </a:pPr>
            <a:endParaRPr lang="hu-HU" sz="2000" b="1" dirty="0"/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u-HU" altLang="hu-HU" sz="19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6" descr="tooszlogo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0"/>
            <a:ext cx="1444625" cy="981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3317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B35D55-5D7C-430B-8E22-F3682485CAB7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8" name="Téglalap 7"/>
          <p:cNvSpPr/>
          <p:nvPr/>
        </p:nvSpPr>
        <p:spPr>
          <a:xfrm>
            <a:off x="755576" y="1268760"/>
            <a:ext cx="770485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Naperőművekkel</a:t>
            </a: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termelt villamos energiát  a közcélú villamosenergia-hálózaton  keresztül eljuttatják az intézményekhez,  amelyet azok teljes mértékben  felhasználnak. 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naperőmű által termelt  energiamennyiséggel csökken az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Önkormányzati áramszámla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  <a:p>
            <a:r>
              <a:rPr lang="hu-HU" dirty="0"/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422</Words>
  <Application>Microsoft Office PowerPoint</Application>
  <PresentationFormat>Diavetítés a képernyőre (4:3 oldalarány)</PresentationFormat>
  <Paragraphs>179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Office-téma</vt:lpstr>
      <vt:lpstr>A Települési Önkormányzatok Országos Szövetsége Alapítva: 1989</vt:lpstr>
      <vt:lpstr>PowerPoint-bemutató</vt:lpstr>
      <vt:lpstr> Előzmények</vt:lpstr>
      <vt:lpstr> Főbb témák</vt:lpstr>
      <vt:lpstr>  </vt:lpstr>
      <vt:lpstr> </vt:lpstr>
      <vt:lpstr> </vt:lpstr>
      <vt:lpstr> </vt:lpstr>
      <vt:lpstr> </vt:lpstr>
      <vt:lpstr>PowerPoint-bemutató</vt:lpstr>
      <vt:lpstr>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Települési Önkormányzatok Országos Szövetsége</dc:title>
  <dc:creator>Steiner Erika</dc:creator>
  <cp:lastModifiedBy>Polgarmester</cp:lastModifiedBy>
  <cp:revision>382</cp:revision>
  <cp:lastPrinted>2019-04-09T05:23:50Z</cp:lastPrinted>
  <dcterms:created xsi:type="dcterms:W3CDTF">2010-11-23T15:00:07Z</dcterms:created>
  <dcterms:modified xsi:type="dcterms:W3CDTF">2019-04-09T05:25:14Z</dcterms:modified>
</cp:coreProperties>
</file>