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5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6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7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67" r:id="rId3"/>
    <p:sldMasterId id="2147483673" r:id="rId4"/>
    <p:sldMasterId id="2147483776" r:id="rId5"/>
    <p:sldMasterId id="2147483782" r:id="rId6"/>
    <p:sldMasterId id="2147483788" r:id="rId7"/>
    <p:sldMasterId id="2147483794" r:id="rId8"/>
  </p:sldMasterIdLst>
  <p:notesMasterIdLst>
    <p:notesMasterId r:id="rId31"/>
  </p:notesMasterIdLst>
  <p:handoutMasterIdLst>
    <p:handoutMasterId r:id="rId32"/>
  </p:handoutMasterIdLst>
  <p:sldIdLst>
    <p:sldId id="416" r:id="rId9"/>
    <p:sldId id="488" r:id="rId10"/>
    <p:sldId id="501" r:id="rId11"/>
    <p:sldId id="482" r:id="rId12"/>
    <p:sldId id="484" r:id="rId13"/>
    <p:sldId id="502" r:id="rId14"/>
    <p:sldId id="503" r:id="rId15"/>
    <p:sldId id="490" r:id="rId16"/>
    <p:sldId id="491" r:id="rId17"/>
    <p:sldId id="492" r:id="rId18"/>
    <p:sldId id="493" r:id="rId19"/>
    <p:sldId id="494" r:id="rId20"/>
    <p:sldId id="504" r:id="rId21"/>
    <p:sldId id="505" r:id="rId22"/>
    <p:sldId id="506" r:id="rId23"/>
    <p:sldId id="507" r:id="rId24"/>
    <p:sldId id="495" r:id="rId25"/>
    <p:sldId id="496" r:id="rId26"/>
    <p:sldId id="497" r:id="rId27"/>
    <p:sldId id="498" r:id="rId28"/>
    <p:sldId id="472" r:id="rId29"/>
    <p:sldId id="418" r:id="rId30"/>
  </p:sldIdLst>
  <p:sldSz cx="9144000" cy="6858000" type="screen4x3"/>
  <p:notesSz cx="6735763" cy="9866313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9061"/>
    <a:srgbClr val="A697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7302" autoAdjust="0"/>
  </p:normalViewPr>
  <p:slideViewPr>
    <p:cSldViewPr>
      <p:cViewPr>
        <p:scale>
          <a:sx n="80" d="100"/>
          <a:sy n="80" d="100"/>
        </p:scale>
        <p:origin x="-864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734" cy="492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14945" y="0"/>
            <a:ext cx="2919734" cy="492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F98D996-A9A4-449A-A8BC-60F2B49DF7B0}" type="datetimeFigureOut">
              <a:rPr lang="hu-HU"/>
              <a:pPr>
                <a:defRPr/>
              </a:pPr>
              <a:t>2017.10.24.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371020"/>
            <a:ext cx="2919734" cy="492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14945" y="9371020"/>
            <a:ext cx="2919734" cy="492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FD6E210-2E02-4810-AAE1-22F767E6FF4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51345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734" cy="492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945" y="0"/>
            <a:ext cx="2919734" cy="492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680BA2C-B841-48D3-8687-1A8BE0C9ABDF}" type="datetimeFigureOut">
              <a:rPr lang="hu-HU"/>
              <a:pPr>
                <a:defRPr/>
              </a:pPr>
              <a:t>2017.10.24.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035" y="4685512"/>
            <a:ext cx="5389694" cy="4441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u-H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20"/>
            <a:ext cx="2919734" cy="492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945" y="9371020"/>
            <a:ext cx="2919734" cy="492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D466523-3C85-4177-BCD2-352B8A3EB6E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843920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42BC17-29F0-4D3C-9B91-F968BA9069F4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0113" y="739775"/>
            <a:ext cx="4935537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hu-HU" dirty="0" smtClean="0"/>
          </a:p>
        </p:txBody>
      </p:sp>
      <p:sp>
        <p:nvSpPr>
          <p:cNvPr id="4" name="Dia számának helye 3"/>
          <p:cNvSpPr txBox="1">
            <a:spLocks noGrp="1"/>
          </p:cNvSpPr>
          <p:nvPr/>
        </p:nvSpPr>
        <p:spPr>
          <a:xfrm>
            <a:off x="3814631" y="9370871"/>
            <a:ext cx="2919564" cy="493868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603B35E-F872-45E3-852E-1B10E0105790}" type="slidenum">
              <a:rPr lang="hu-HU" sz="1200">
                <a:solidFill>
                  <a:prstClr val="black"/>
                </a:solidFill>
                <a:latin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hu-HU" sz="120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78759"/>
            <a:ext cx="7772400" cy="1470025"/>
          </a:xfrm>
        </p:spPr>
        <p:txBody>
          <a:bodyPr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135729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CFDA4-F98E-48A3-BFB3-8E2876E0A017}" type="datetimeFigureOut">
              <a:rPr lang="hu-HU"/>
              <a:pPr>
                <a:defRPr/>
              </a:pPr>
              <a:t>2017.10.24.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0525" y="6089650"/>
            <a:ext cx="2133600" cy="365125"/>
          </a:xfr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537B5C1-1E91-47DD-ADDA-953BCE343952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02739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F619E-EAFE-4462-9AEF-3D47A190EFD2}" type="datetimeFigureOut">
              <a:rPr lang="hu-HU"/>
              <a:pPr>
                <a:defRPr/>
              </a:pPr>
              <a:t>2017.10.24.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0290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FB86C-80E7-4789-AB12-21E43F91FCC4}" type="datetimeFigureOut">
              <a:rPr lang="hu-HU"/>
              <a:pPr>
                <a:defRPr/>
              </a:pPr>
              <a:t>2017.10.24.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4259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48A1A-C369-4DA1-9914-5F5C77D805EE}" type="datetimeFigureOut">
              <a:rPr lang="hu-HU"/>
              <a:pPr>
                <a:defRPr/>
              </a:pPr>
              <a:t>2017.10.24.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7143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ADC6E-CBA8-4541-9480-A99A5D7B9C64}" type="datetimeFigureOut">
              <a:rPr lang="hu-HU"/>
              <a:pPr>
                <a:defRPr/>
              </a:pPr>
              <a:t>2017.10.24.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366313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0878B-ECAF-46FE-AB43-EF23BA46A5CF}" type="datetimeFigureOut">
              <a:rPr lang="hu-HU"/>
              <a:pPr>
                <a:defRPr/>
              </a:pPr>
              <a:t>2017.10.24.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22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CFB04F97-B5F7-495D-B8A5-5ED3BFDC4B01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587209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14C4F-4E49-4108-9EFC-64ACF156C8BD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2017.10.24.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6183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A4661-FD3A-4670-8015-206B60B94990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2017.10.24.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8788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D725E-252E-44C9-A506-581D8C24FFE3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2017.10.24.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0398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7DFC5-42D9-4F20-89C0-4B20E16DD4D1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2017.10.24.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4558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14C4F-4E49-4108-9EFC-64ACF156C8BD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2017.10.24.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260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EC4DF-0F3F-41EA-B57A-F61F7DF955BC}" type="datetimeFigureOut">
              <a:rPr lang="hu-HU"/>
              <a:pPr>
                <a:defRPr/>
              </a:pPr>
              <a:t>2017.10.24.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979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A4661-FD3A-4670-8015-206B60B94990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2017.10.24.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3067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D725E-252E-44C9-A506-581D8C24FFE3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2017.10.24.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1744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7DFC5-42D9-4F20-89C0-4B20E16DD4D1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2017.10.24.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5841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2F281-3C25-487F-9EAD-F3801677A754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2017.10.24.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22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6FFCA-073D-46C0-B266-C631D748035D}" type="slidenum">
              <a:rPr lang="hu-H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hu-H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7650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14C4F-4E49-4108-9EFC-64ACF156C8BD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2017.10.24.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592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A4661-FD3A-4670-8015-206B60B94990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2017.10.24.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7953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D725E-252E-44C9-A506-581D8C24FFE3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2017.10.24.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5294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2F281-3C25-487F-9EAD-F3801677A754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2017.10.24.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22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6FFCA-073D-46C0-B266-C631D748035D}" type="slidenum">
              <a:rPr lang="hu-H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hu-H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5737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14C4F-4E49-4108-9EFC-64ACF156C8BD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2017.10.24.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8802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A4661-FD3A-4670-8015-206B60B94990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2017.10.24.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32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626DA-0F44-4F99-89E8-AF2E97558A12}" type="datetimeFigureOut">
              <a:rPr lang="hu-HU"/>
              <a:pPr>
                <a:defRPr/>
              </a:pPr>
              <a:t>2017.10.24.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29849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D725E-252E-44C9-A506-581D8C24FFE3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2017.10.24.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0233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7DFC5-42D9-4F20-89C0-4B20E16DD4D1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2017.10.24.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6921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2F281-3C25-487F-9EAD-F3801677A754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2017.10.24.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22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6FFCA-073D-46C0-B266-C631D748035D}" type="slidenum">
              <a:rPr lang="hu-H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hu-H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225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598DD-91D0-4424-A173-01F9E8F9EB2B}" type="datetimeFigureOut">
              <a:rPr lang="hu-HU"/>
              <a:pPr>
                <a:defRPr/>
              </a:pPr>
              <a:t>2017.10.24.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3563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1955F-FB74-440A-B486-F89080043594}" type="datetimeFigureOut">
              <a:rPr lang="hu-HU"/>
              <a:pPr>
                <a:defRPr/>
              </a:pPr>
              <a:t>2017.10.24.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171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2F281-3C25-487F-9EAD-F3801677A754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2017.10.24.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22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6FFCA-073D-46C0-B266-C631D748035D}" type="slidenum">
              <a:rPr lang="hu-H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hu-H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695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17470-66C4-4261-A205-11BF461D2318}" type="datetimeFigureOut">
              <a:rPr lang="hu-HU"/>
              <a:pPr>
                <a:defRPr/>
              </a:pPr>
              <a:t>2017.10.24.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32582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F4089-7215-456D-A37A-FC89338A9E93}" type="datetimeFigureOut">
              <a:rPr lang="hu-HU"/>
              <a:pPr>
                <a:defRPr/>
              </a:pPr>
              <a:t>2017.10.24.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3156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B274F-B687-4964-A5D7-28BEE812A6A5}" type="datetimeFigureOut">
              <a:rPr lang="hu-HU"/>
              <a:pPr>
                <a:defRPr/>
              </a:pPr>
              <a:t>2017.10.24.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5836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2.jpe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18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2.jpeg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2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theme" Target="../theme/theme8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bg_1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44000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EFE5E8-53B9-4FFE-A3DA-14C2F2CAA5F3}" type="datetimeFigureOut">
              <a:rPr lang="hu-HU"/>
              <a:pPr>
                <a:defRPr/>
              </a:pPr>
              <a:t>2017.10.24.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24650" y="61436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C876B5-2B43-4DC0-A5A4-F1B0651C4AF4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bg_2_beloldal.jp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44000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8FA520-72CC-44A8-8D22-89201788BA40}" type="datetimeFigureOut">
              <a:rPr lang="hu-HU"/>
              <a:pPr>
                <a:defRPr/>
              </a:pPr>
              <a:t>2017.10.24.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668B085-251B-4075-9A5F-22B724FB8A7E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800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bg_2_beloldal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44000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176DA6-98CB-4FBE-B9E3-F4AB2D318E98}" type="datetimeFigureOut">
              <a:rPr lang="hu-HU"/>
              <a:pPr>
                <a:defRPr/>
              </a:pPr>
              <a:t>2017.10.24.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DA5FB6F-29AA-438D-9A85-C7C5B3B793A7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bg_2_beloldal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44000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9B7A43-DAB3-4143-8263-6049D3035501}" type="datetimeFigureOut">
              <a:rPr lang="hu-HU"/>
              <a:pPr>
                <a:defRPr/>
              </a:pPr>
              <a:t>2017.10.24.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E4455F5-6FD3-470C-A4A5-2B63C372E6AE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4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bg_2_beloldal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4288"/>
            <a:ext cx="9144000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64AF10-6A50-4C99-B633-489F80DD8A5E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2017.10.24.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9FF22A2-1CDD-4EDC-91C7-F6D5A05E5D59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18185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bg_2_beloldal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4288"/>
            <a:ext cx="9144000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64AF10-6A50-4C99-B633-489F80DD8A5E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2017.10.24.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9FF22A2-1CDD-4EDC-91C7-F6D5A05E5D59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365526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bg_2_beloldal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4288"/>
            <a:ext cx="9144000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64AF10-6A50-4C99-B633-489F80DD8A5E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2017.10.24.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9FF22A2-1CDD-4EDC-91C7-F6D5A05E5D59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565815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3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bg_2_beloldal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4288"/>
            <a:ext cx="9144000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64AF10-6A50-4C99-B633-489F80DD8A5E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2017.10.24.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9FF22A2-1CDD-4EDC-91C7-F6D5A05E5D59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928905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vkp.munka.hu/" TargetMode="External"/><Relationship Id="rId2" Type="http://schemas.openxmlformats.org/officeDocument/2006/relationships/hyperlink" Target="http://kozfoglalkoztatas.kormany.hu/" TargetMode="Externa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leo.lorincz@bm.gov.h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467544" y="2564904"/>
            <a:ext cx="8424862" cy="2952328"/>
          </a:xfrm>
        </p:spPr>
        <p:txBody>
          <a:bodyPr>
            <a:noAutofit/>
          </a:bodyPr>
          <a:lstStyle/>
          <a:p>
            <a:pPr>
              <a:lnSpc>
                <a:spcPts val="3000"/>
              </a:lnSpc>
              <a:spcBef>
                <a:spcPts val="0"/>
              </a:spcBef>
              <a:spcAft>
                <a:spcPts val="0"/>
              </a:spcAft>
            </a:pPr>
            <a:r>
              <a:rPr lang="hu-HU" sz="2500" b="1" dirty="0" smtClean="0">
                <a:solidFill>
                  <a:srgbClr val="A29061"/>
                </a:solidFill>
                <a:latin typeface="Arial" charset="0"/>
                <a:cs typeface="Arial" charset="0"/>
              </a:rPr>
              <a:t/>
            </a:r>
            <a:br>
              <a:rPr lang="hu-HU" sz="2500" b="1" dirty="0" smtClean="0">
                <a:solidFill>
                  <a:srgbClr val="A29061"/>
                </a:solidFill>
                <a:latin typeface="Arial" charset="0"/>
                <a:cs typeface="Arial" charset="0"/>
              </a:rPr>
            </a:br>
            <a:r>
              <a:rPr lang="hu-HU" sz="2500" b="1" dirty="0" smtClean="0">
                <a:solidFill>
                  <a:srgbClr val="A29061"/>
                </a:solidFill>
                <a:latin typeface="Arial" charset="0"/>
                <a:cs typeface="Arial" charset="0"/>
              </a:rPr>
              <a:t>Magyar Önkormányzati </a:t>
            </a:r>
            <a:br>
              <a:rPr lang="hu-HU" sz="2500" b="1" dirty="0" smtClean="0">
                <a:solidFill>
                  <a:srgbClr val="A29061"/>
                </a:solidFill>
                <a:latin typeface="Arial" charset="0"/>
                <a:cs typeface="Arial" charset="0"/>
              </a:rPr>
            </a:br>
            <a:r>
              <a:rPr lang="hu-HU" sz="2500" b="1" dirty="0" smtClean="0">
                <a:solidFill>
                  <a:srgbClr val="A29061"/>
                </a:solidFill>
                <a:latin typeface="Arial" charset="0"/>
                <a:cs typeface="Arial" charset="0"/>
              </a:rPr>
              <a:t> Szövetség</a:t>
            </a:r>
            <a:br>
              <a:rPr lang="hu-HU" sz="2500" b="1" dirty="0" smtClean="0">
                <a:solidFill>
                  <a:srgbClr val="A29061"/>
                </a:solidFill>
                <a:latin typeface="Arial" charset="0"/>
                <a:cs typeface="Arial" charset="0"/>
              </a:rPr>
            </a:br>
            <a:r>
              <a:rPr lang="hu-HU" sz="2500" b="1" dirty="0" smtClean="0">
                <a:solidFill>
                  <a:srgbClr val="A29061"/>
                </a:solidFill>
                <a:latin typeface="Arial" charset="0"/>
                <a:cs typeface="Arial" charset="0"/>
              </a:rPr>
              <a:t>Társadalmi </a:t>
            </a:r>
            <a:r>
              <a:rPr lang="hu-HU" sz="2500" b="1" dirty="0">
                <a:solidFill>
                  <a:srgbClr val="A29061"/>
                </a:solidFill>
                <a:latin typeface="Arial" charset="0"/>
                <a:cs typeface="Arial" charset="0"/>
              </a:rPr>
              <a:t>integráció a kistelepüléseken</a:t>
            </a:r>
            <a:br>
              <a:rPr lang="hu-HU" sz="2500" b="1" dirty="0">
                <a:solidFill>
                  <a:srgbClr val="A29061"/>
                </a:solidFill>
                <a:latin typeface="Arial" charset="0"/>
                <a:cs typeface="Arial" charset="0"/>
              </a:rPr>
            </a:br>
            <a:r>
              <a:rPr lang="hu-HU" sz="2500" b="1" dirty="0" err="1" smtClean="0">
                <a:solidFill>
                  <a:srgbClr val="A29061"/>
                </a:solidFill>
                <a:latin typeface="Arial" charset="0"/>
                <a:cs typeface="Arial" charset="0"/>
              </a:rPr>
              <a:t>workshop</a:t>
            </a:r>
            <a:r>
              <a:rPr lang="hu-HU" sz="2500" b="1" dirty="0" smtClean="0">
                <a:solidFill>
                  <a:srgbClr val="A29061"/>
                </a:solidFill>
                <a:latin typeface="Arial" charset="0"/>
                <a:cs typeface="Arial" charset="0"/>
              </a:rPr>
              <a:t/>
            </a:r>
            <a:br>
              <a:rPr lang="hu-HU" sz="2500" b="1" dirty="0" smtClean="0">
                <a:solidFill>
                  <a:srgbClr val="A29061"/>
                </a:solidFill>
                <a:latin typeface="Arial" charset="0"/>
                <a:cs typeface="Arial" charset="0"/>
              </a:rPr>
            </a:br>
            <a:r>
              <a:rPr lang="hu-HU" sz="2500" b="1" dirty="0" smtClean="0">
                <a:solidFill>
                  <a:srgbClr val="A29061"/>
                </a:solidFill>
                <a:latin typeface="Arial" charset="0"/>
                <a:cs typeface="Arial" charset="0"/>
              </a:rPr>
              <a:t/>
            </a:r>
            <a:br>
              <a:rPr lang="hu-HU" sz="2500" b="1" dirty="0" smtClean="0">
                <a:solidFill>
                  <a:srgbClr val="A29061"/>
                </a:solidFill>
                <a:latin typeface="Arial" charset="0"/>
                <a:cs typeface="Arial" charset="0"/>
              </a:rPr>
            </a:br>
            <a:r>
              <a:rPr lang="hu-HU" sz="25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 </a:t>
            </a:r>
            <a:r>
              <a:rPr lang="hu-HU" sz="2500" b="1" dirty="0">
                <a:solidFill>
                  <a:schemeClr val="tx1"/>
                </a:solidFill>
                <a:latin typeface="Arial" charset="0"/>
                <a:cs typeface="Arial" charset="0"/>
              </a:rPr>
              <a:t>közfoglalkoztatás 2017-2018. évi kihívásai </a:t>
            </a:r>
            <a:endParaRPr lang="hu-HU" sz="2500" b="1" dirty="0" smtClean="0">
              <a:solidFill>
                <a:srgbClr val="A29061"/>
              </a:solidFill>
              <a:latin typeface="Arial" charset="0"/>
              <a:cs typeface="Arial" charset="0"/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71600" y="5517232"/>
            <a:ext cx="6400800" cy="62639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hu-HU" sz="1800" b="1" dirty="0" smtClean="0">
                <a:solidFill>
                  <a:srgbClr val="A29061"/>
                </a:solidFill>
                <a:latin typeface="Arial" pitchFamily="34" charset="0"/>
                <a:ea typeface="+mj-ea"/>
                <a:cs typeface="Arial" pitchFamily="34" charset="0"/>
              </a:rPr>
              <a:t>Nyírbátor</a:t>
            </a:r>
            <a:endParaRPr lang="hu-HU" sz="1800" b="1" dirty="0" smtClean="0">
              <a:solidFill>
                <a:srgbClr val="A29061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eaLnBrk="1" hangingPunct="1">
              <a:defRPr/>
            </a:pPr>
            <a:r>
              <a:rPr lang="hu-HU" sz="1800" b="1" dirty="0" smtClean="0">
                <a:solidFill>
                  <a:srgbClr val="A29061"/>
                </a:solidFill>
                <a:latin typeface="Arial" pitchFamily="34" charset="0"/>
                <a:ea typeface="+mj-ea"/>
                <a:cs typeface="Arial" pitchFamily="34" charset="0"/>
              </a:rPr>
              <a:t>2017. október </a:t>
            </a:r>
            <a:r>
              <a:rPr lang="hu-HU" sz="1800" b="1" dirty="0" smtClean="0">
                <a:solidFill>
                  <a:srgbClr val="A29061"/>
                </a:solidFill>
                <a:latin typeface="Arial" pitchFamily="34" charset="0"/>
                <a:ea typeface="+mj-ea"/>
                <a:cs typeface="Arial" pitchFamily="34" charset="0"/>
              </a:rPr>
              <a:t> 25.</a:t>
            </a:r>
            <a:endParaRPr lang="hu-HU" sz="1800" b="1" dirty="0">
              <a:solidFill>
                <a:srgbClr val="A2906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0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792088"/>
          </a:xfrm>
        </p:spPr>
        <p:txBody>
          <a:bodyPr/>
          <a:lstStyle/>
          <a:p>
            <a:r>
              <a:rPr lang="hu-HU" sz="2400" b="1" dirty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A 2017. év I. félévében megvalósított jogszabályi </a:t>
            </a:r>
            <a:r>
              <a:rPr lang="hu-HU" sz="24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változások II.</a:t>
            </a:r>
            <a:endParaRPr lang="hu-HU" sz="2400" b="1" dirty="0">
              <a:solidFill>
                <a:srgbClr val="A2906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177480"/>
            <a:ext cx="8229600" cy="4131840"/>
          </a:xfrm>
        </p:spPr>
        <p:txBody>
          <a:bodyPr/>
          <a:lstStyle/>
          <a:p>
            <a:pPr algn="just"/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Kftv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. 2017. január 1-jétől hatályos módosítása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két új kizárási okot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tartalmaz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közfoglalkoztatási jogviszonya a közfoglalkoztató azonnali hatályú felmondásával szűnik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meg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közfoglalkoztatott a felajánlott munkahely mellett a felajánlott képzést is köteles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elfogadni</a:t>
            </a:r>
          </a:p>
          <a:p>
            <a:pPr algn="just"/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helyközi utazási költséget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is meg kell téríteni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 munkavédelemről szóló 1993. évi XCIII. törvény 2017. január 1-jétől hatályos módosítása értelmében, a munkavédelmi hatóság mellett a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szakmai irányításért felelős szerv is jogosu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lt az érintett munkavállalókkal kapcsolatos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iratokba betekinteni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 feladatai ellátásához szükséges okból és mértékben.</a:t>
            </a:r>
            <a:endParaRPr lang="hu-H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547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792088"/>
          </a:xfrm>
        </p:spPr>
        <p:txBody>
          <a:bodyPr/>
          <a:lstStyle/>
          <a:p>
            <a:r>
              <a:rPr lang="hu-HU" sz="2400" b="1" dirty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A 2017. év I. félévében megvalósított jogszabályi </a:t>
            </a:r>
            <a:r>
              <a:rPr lang="hu-HU" sz="24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változások III.</a:t>
            </a:r>
            <a:endParaRPr lang="hu-HU" sz="2400" b="1" dirty="0">
              <a:solidFill>
                <a:srgbClr val="A2906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104456"/>
          </a:xfrm>
        </p:spPr>
        <p:txBody>
          <a:bodyPr/>
          <a:lstStyle/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közfoglalkoztatási bér, valamint a garantált közfoglalkoztatási bér összege 2017. január 1. napjával emelkedett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hu-H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közfoglalkoztatási program keretében történő beszerzés esetén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nem kötelező három ajánlat bekérése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30/2000. (IX.15.) GM rendelet 2017. január 1-jétől hatályos módosítása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új fogalom meghatározásokat tartalmaz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(állásbörze, álláskínáló, EU Kék Kártya, foglalkoztatásra irányuló jogviszony, foglalkoztató, közhasznú szervezet, munkaerőigény). </a:t>
            </a:r>
            <a:endParaRPr lang="hu-H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 szociális szövetkezetben a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tagi munkavégzésre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irányuló jogviszony létesítéséhez, fenntartásához legalább három hónap álláskeresési nyilvántartásban, illetve közfoglalkoztatási jogviszonyban eltöltött idő szükséges. </a:t>
            </a:r>
          </a:p>
          <a:p>
            <a:pPr algn="just"/>
            <a:endParaRPr lang="hu-H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364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864096"/>
          </a:xfrm>
        </p:spPr>
        <p:txBody>
          <a:bodyPr/>
          <a:lstStyle/>
          <a:p>
            <a:r>
              <a:rPr lang="hu-HU" sz="24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A közfoglalkoztatás keretében 2017</a:t>
            </a:r>
            <a:r>
              <a:rPr lang="hu-HU" sz="2400" b="1" dirty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hu-HU" sz="24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évben tett </a:t>
            </a:r>
            <a:r>
              <a:rPr lang="hu-HU" sz="2400" b="1" dirty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intézkedések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464496"/>
          </a:xfrm>
        </p:spPr>
        <p:txBody>
          <a:bodyPr/>
          <a:lstStyle/>
          <a:p>
            <a:pPr algn="just"/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A munkaerőpiacon érzékelhető tendenciák az elkövetkezendő években várhatóan tovább fognak folytatódni, ezért a 1139/2017. (III. 20.) Korm. határozatban a Kormány döntött a közfoglalkoztatás fokozatos, 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2020. december 31-ig történő 150 000 főre csökkentéséről. </a:t>
            </a:r>
            <a:endParaRPr lang="hu-HU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A 2016. évben, a mentális, szociális és egészségügyi problémák miatt nehezen bevonható álláskeresők foglalkoztatásának elősegítésére indított speciális 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PILOT program a 2017. évben folytatódott</a:t>
            </a: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hu-H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A 2017. évben is a közfoglalkoztatás fókuszában a 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járási startmunka </a:t>
            </a: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mintaprogramok értékteremtő programjai állnak. E programokban az ország közel 1600 hátrányos helyzetű települése jutott támogatáshoz, több mint 74 ezer fő foglalkoztatására. </a:t>
            </a:r>
            <a:endParaRPr lang="hu-H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Belügyminisztérium kezdeményezésére az Országos Foglalkoztatási Közhasznú Nonprofit Kft. 2016. június 21-én pályázati felhívást jelentetett meg 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„Fókuszban az önkormányzati tagsággal rendelkező szociális szövetkezetek támogatása” címmel </a:t>
            </a:r>
          </a:p>
        </p:txBody>
      </p:sp>
    </p:spTree>
    <p:extLst>
      <p:ext uri="{BB962C8B-B14F-4D97-AF65-F5344CB8AC3E}">
        <p14:creationId xmlns:p14="http://schemas.microsoft.com/office/powerpoint/2010/main" val="93838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584176"/>
          </a:xfrm>
        </p:spPr>
        <p:txBody>
          <a:bodyPr>
            <a:noAutofit/>
          </a:bodyPr>
          <a:lstStyle/>
          <a:p>
            <a:pPr eaLnBrk="1" hangingPunct="1"/>
            <a:r>
              <a:rPr lang="hu-HU" sz="26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Egyes munkaerőpiaci intézkedésekről szóló</a:t>
            </a:r>
            <a:br>
              <a:rPr lang="hu-HU" sz="26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</a:br>
            <a:r>
              <a:rPr lang="hu-HU" sz="26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1139/2017. (III.20.) </a:t>
            </a:r>
            <a:r>
              <a:rPr lang="hu-HU" sz="2600" b="1" dirty="0" err="1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Korm.határozat</a:t>
            </a:r>
            <a:r>
              <a:rPr lang="hu-HU" sz="26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 főbb intézkedései I.</a:t>
            </a:r>
            <a:endParaRPr lang="hu-HU" sz="2600" b="1" dirty="0">
              <a:solidFill>
                <a:srgbClr val="A2906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3"/>
          </p:nvPr>
        </p:nvSpPr>
        <p:spPr>
          <a:xfrm>
            <a:off x="500035" y="2780928"/>
            <a:ext cx="8215370" cy="3577030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hu-HU" sz="1800" dirty="0" smtClean="0"/>
              <a:t>A </a:t>
            </a:r>
            <a:r>
              <a:rPr lang="hu-HU" sz="1800" dirty="0"/>
              <a:t>közfoglalkoztatottak elsődleges munkaerőpiaci elhelyezkedésének </a:t>
            </a:r>
            <a:r>
              <a:rPr lang="hu-HU" sz="1800" dirty="0" smtClean="0"/>
              <a:t>ösztönzése.</a:t>
            </a:r>
            <a:endParaRPr lang="hu-HU" sz="18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1800" dirty="0"/>
              <a:t>S</a:t>
            </a:r>
            <a:r>
              <a:rPr lang="hu-HU" sz="1800" dirty="0" smtClean="0"/>
              <a:t>zociális </a:t>
            </a:r>
            <a:r>
              <a:rPr lang="hu-HU" sz="1800" dirty="0"/>
              <a:t>szövetkezetek működésének </a:t>
            </a:r>
            <a:r>
              <a:rPr lang="hu-HU" sz="1800" dirty="0" smtClean="0"/>
              <a:t>támogatása.</a:t>
            </a:r>
            <a:endParaRPr lang="hu-HU" sz="18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1800" dirty="0" smtClean="0"/>
              <a:t>A </a:t>
            </a:r>
            <a:r>
              <a:rPr lang="hu-HU" sz="1800" dirty="0"/>
              <a:t>közfoglalkoztatottak munkahelykeresésének támogatása </a:t>
            </a:r>
            <a:r>
              <a:rPr lang="hu-HU" sz="1800" b="1" dirty="0"/>
              <a:t>a helyi, helyközi utazási költségeinek megtérítésével</a:t>
            </a:r>
            <a:r>
              <a:rPr lang="hu-HU" sz="1800" dirty="0"/>
              <a:t> </a:t>
            </a:r>
            <a:r>
              <a:rPr lang="hu-HU" sz="1800" dirty="0" smtClean="0"/>
              <a:t>tömegközlekedési </a:t>
            </a:r>
            <a:r>
              <a:rPr lang="hu-HU" sz="1800" dirty="0"/>
              <a:t>eszköz </a:t>
            </a:r>
            <a:r>
              <a:rPr lang="hu-HU" sz="1800" dirty="0" smtClean="0"/>
              <a:t>igénybevételével.</a:t>
            </a:r>
            <a:endParaRPr lang="hu-HU" sz="18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1800" b="1" dirty="0" smtClean="0"/>
              <a:t>25 </a:t>
            </a:r>
            <a:r>
              <a:rPr lang="hu-HU" sz="1800" b="1" dirty="0"/>
              <a:t>év alatti </a:t>
            </a:r>
            <a:r>
              <a:rPr lang="hu-HU" sz="1800" b="1" dirty="0" smtClean="0"/>
              <a:t>személyek </a:t>
            </a:r>
            <a:r>
              <a:rPr lang="hu-HU" sz="1800" dirty="0"/>
              <a:t>csak különösen indokolt esetben kerülhetnek bevonásra a közfoglalkoztatásba, számukra az Ifjúsági Garancia Program nyújt lehetőséget a </a:t>
            </a:r>
            <a:r>
              <a:rPr lang="hu-HU" sz="1800" dirty="0" smtClean="0"/>
              <a:t>foglalkoztatásra. </a:t>
            </a:r>
            <a:endParaRPr lang="hu-HU" sz="1800" dirty="0"/>
          </a:p>
          <a:p>
            <a:pPr>
              <a:buFont typeface="Arial" panose="020B0604020202020204" pitchFamily="34" charset="0"/>
              <a:buChar char="•"/>
            </a:pPr>
            <a:endParaRPr lang="hu-HU" sz="1800" dirty="0" smtClean="0"/>
          </a:p>
        </p:txBody>
      </p:sp>
    </p:spTree>
    <p:extLst>
      <p:ext uri="{BB962C8B-B14F-4D97-AF65-F5344CB8AC3E}">
        <p14:creationId xmlns:p14="http://schemas.microsoft.com/office/powerpoint/2010/main" val="348254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368152"/>
          </a:xfrm>
        </p:spPr>
        <p:txBody>
          <a:bodyPr>
            <a:noAutofit/>
          </a:bodyPr>
          <a:lstStyle/>
          <a:p>
            <a:pPr eaLnBrk="1" hangingPunct="1"/>
            <a:r>
              <a:rPr lang="hu-HU" sz="26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Egyes munkaerőpiaci intézkedésekről szóló</a:t>
            </a:r>
            <a:br>
              <a:rPr lang="hu-HU" sz="26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</a:br>
            <a:r>
              <a:rPr lang="hu-HU" sz="26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1139/2017. (III.20.) Korm. határozat főbb intézkedései II.</a:t>
            </a:r>
            <a:endParaRPr lang="hu-HU" sz="2600" b="1" dirty="0">
              <a:solidFill>
                <a:srgbClr val="A2906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3"/>
          </p:nvPr>
        </p:nvSpPr>
        <p:spPr>
          <a:xfrm>
            <a:off x="500035" y="2780928"/>
            <a:ext cx="8215370" cy="3577030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hu-HU" sz="1800" dirty="0" smtClean="0"/>
              <a:t>Önállóan </a:t>
            </a:r>
            <a:r>
              <a:rPr lang="hu-HU" sz="1800" dirty="0"/>
              <a:t>elhelyezkedésre alkalmas álláskeresők közfoglalkoztatásba nem vonhatók </a:t>
            </a:r>
            <a:r>
              <a:rPr lang="hu-HU" sz="1800" dirty="0" smtClean="0"/>
              <a:t>be.</a:t>
            </a:r>
            <a:endParaRPr lang="hu-HU" sz="18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1800" dirty="0" smtClean="0"/>
              <a:t>Szakképzettséggel </a:t>
            </a:r>
            <a:r>
              <a:rPr lang="hu-HU" sz="1800" dirty="0"/>
              <a:t>rendelkezők esetében csak akkor, ha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hu-H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munkaközvetítési lehetőség </a:t>
            </a: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a járási hivatalok </a:t>
            </a: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részéről, </a:t>
            </a: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és a munkáltató nem utasítja el az </a:t>
            </a: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álláskeresőt, </a:t>
            </a: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vagy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hu-H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hónapig a járási (fővárosi) hivatal </a:t>
            </a: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nem tud az álláskereső számára megfelelő munkahelyet </a:t>
            </a: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felajánlani.</a:t>
            </a:r>
            <a:endParaRPr lang="hu-H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1800" dirty="0" smtClean="0"/>
              <a:t>2018</a:t>
            </a:r>
            <a:r>
              <a:rPr lang="hu-HU" sz="1800" dirty="0"/>
              <a:t>. június 1-jétől  visszamenőlegesen </a:t>
            </a:r>
            <a:r>
              <a:rPr lang="hu-HU" sz="1800" b="1" dirty="0"/>
              <a:t>3 éven belül csak egy évig lehet közfoglalkoztatott,</a:t>
            </a:r>
            <a:r>
              <a:rPr lang="hu-HU" sz="1800" dirty="0"/>
              <a:t> KIVÉVE, ha az álláskereső nem tud a </a:t>
            </a:r>
            <a:r>
              <a:rPr lang="hu-HU" sz="1800" dirty="0" smtClean="0"/>
              <a:t>nyílt </a:t>
            </a:r>
            <a:r>
              <a:rPr lang="hu-HU" sz="1800" dirty="0"/>
              <a:t>munkaerőpiacon elhelyezkedni</a:t>
            </a:r>
          </a:p>
          <a:p>
            <a:pPr>
              <a:buFont typeface="Arial" panose="020B0604020202020204" pitchFamily="34" charset="0"/>
              <a:buChar char="•"/>
            </a:pPr>
            <a:endParaRPr lang="hu-HU" sz="1800" dirty="0" smtClean="0"/>
          </a:p>
        </p:txBody>
      </p:sp>
    </p:spTree>
    <p:extLst>
      <p:ext uri="{BB962C8B-B14F-4D97-AF65-F5344CB8AC3E}">
        <p14:creationId xmlns:p14="http://schemas.microsoft.com/office/powerpoint/2010/main" val="391561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368152"/>
          </a:xfrm>
        </p:spPr>
        <p:txBody>
          <a:bodyPr>
            <a:noAutofit/>
          </a:bodyPr>
          <a:lstStyle/>
          <a:p>
            <a:pPr eaLnBrk="1" hangingPunct="1"/>
            <a:r>
              <a:rPr lang="hu-HU" sz="26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Egyes munkaerőpiaci intézkedésekről szóló</a:t>
            </a:r>
            <a:br>
              <a:rPr lang="hu-HU" sz="26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</a:br>
            <a:r>
              <a:rPr lang="hu-HU" sz="26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1139/2017. (III.20.) Korm. határozat főbb intézkedései III.</a:t>
            </a:r>
            <a:endParaRPr lang="hu-HU" sz="2600" b="1" dirty="0">
              <a:solidFill>
                <a:srgbClr val="A2906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3"/>
          </p:nvPr>
        </p:nvSpPr>
        <p:spPr>
          <a:xfrm>
            <a:off x="500035" y="2780928"/>
            <a:ext cx="8215370" cy="3577030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hu-HU" sz="1800" dirty="0" smtClean="0"/>
              <a:t>40 </a:t>
            </a:r>
            <a:r>
              <a:rPr lang="hu-HU" sz="1800" dirty="0"/>
              <a:t>Mrd Ft   (30 Mrd 2017. március 31-ig </a:t>
            </a:r>
            <a:r>
              <a:rPr lang="hu-HU" sz="1800" dirty="0" smtClean="0"/>
              <a:t>+ </a:t>
            </a:r>
            <a:r>
              <a:rPr lang="hu-HU" sz="1800" dirty="0"/>
              <a:t>10 Mrd Ft 2017. június </a:t>
            </a:r>
            <a:r>
              <a:rPr lang="hu-HU" sz="1800" dirty="0" smtClean="0"/>
              <a:t>30-ig  BM-től </a:t>
            </a:r>
            <a:r>
              <a:rPr lang="hu-HU" sz="1800" dirty="0" err="1" smtClean="0"/>
              <a:t>NGM-nek</a:t>
            </a:r>
            <a:r>
              <a:rPr lang="hu-HU" sz="1800" dirty="0" smtClean="0"/>
              <a:t> átadásra kerül.</a:t>
            </a:r>
          </a:p>
          <a:p>
            <a:pPr marL="0" indent="0" algn="just"/>
            <a:r>
              <a:rPr lang="hu-HU" sz="1800" dirty="0"/>
              <a:t>	</a:t>
            </a:r>
            <a:r>
              <a:rPr lang="hu-HU" sz="1800" dirty="0" smtClean="0"/>
              <a:t>	 </a:t>
            </a:r>
          </a:p>
          <a:p>
            <a:pPr marL="0" indent="0" algn="just"/>
            <a:endParaRPr lang="hu-HU" sz="18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1800" dirty="0" smtClean="0"/>
              <a:t>Közfoglalkoztatásba </a:t>
            </a:r>
            <a:r>
              <a:rPr lang="hu-HU" sz="1800" dirty="0"/>
              <a:t>történő bennragadás helyett </a:t>
            </a:r>
            <a:r>
              <a:rPr lang="hu-HU" sz="1800" b="1" dirty="0" smtClean="0"/>
              <a:t>munkaerőpiaci </a:t>
            </a:r>
            <a:r>
              <a:rPr lang="hu-HU" sz="1800" b="1" dirty="0"/>
              <a:t>programok </a:t>
            </a:r>
            <a:r>
              <a:rPr lang="hu-HU" sz="1800" b="1" dirty="0" smtClean="0"/>
              <a:t>szervezése.</a:t>
            </a:r>
          </a:p>
          <a:p>
            <a:pPr marL="0" indent="0" algn="just"/>
            <a:endParaRPr lang="hu-HU" sz="18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1800" dirty="0" smtClean="0"/>
              <a:t>2020</a:t>
            </a:r>
            <a:r>
              <a:rPr lang="hu-HU" sz="1800" dirty="0"/>
              <a:t>. év végéig a közfoglalkoztatottak </a:t>
            </a:r>
            <a:r>
              <a:rPr lang="hu-HU" sz="1800" b="1" dirty="0"/>
              <a:t>átlagos maximális létszáma 150 ezer főre  </a:t>
            </a:r>
            <a:r>
              <a:rPr lang="hu-HU" sz="1800" dirty="0" smtClean="0"/>
              <a:t>csökken.</a:t>
            </a:r>
            <a:endParaRPr lang="hu-HU" sz="1800" dirty="0"/>
          </a:p>
          <a:p>
            <a:pPr marL="0" indent="0"/>
            <a:endParaRPr lang="hu-HU" sz="1800" dirty="0" smtClean="0"/>
          </a:p>
        </p:txBody>
      </p:sp>
    </p:spTree>
    <p:extLst>
      <p:ext uri="{BB962C8B-B14F-4D97-AF65-F5344CB8AC3E}">
        <p14:creationId xmlns:p14="http://schemas.microsoft.com/office/powerpoint/2010/main" val="258061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368152"/>
          </a:xfrm>
        </p:spPr>
        <p:txBody>
          <a:bodyPr>
            <a:noAutofit/>
          </a:bodyPr>
          <a:lstStyle/>
          <a:p>
            <a:pPr eaLnBrk="1" hangingPunct="1"/>
            <a:r>
              <a:rPr lang="hu-HU" sz="26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Egyes munkaerőpiaci intézkedésekről szóló</a:t>
            </a:r>
            <a:br>
              <a:rPr lang="hu-HU" sz="26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</a:br>
            <a:r>
              <a:rPr lang="hu-HU" sz="26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1139/2017. (III.20.) Korm. határozat főbb intézkedései VI.</a:t>
            </a:r>
            <a:endParaRPr lang="hu-HU" sz="2600" b="1" dirty="0">
              <a:solidFill>
                <a:srgbClr val="A2906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3"/>
          </p:nvPr>
        </p:nvSpPr>
        <p:spPr>
          <a:xfrm>
            <a:off x="467544" y="2996952"/>
            <a:ext cx="8215370" cy="2880320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sz="1800" dirty="0"/>
              <a:t>Kompetencia alapú </a:t>
            </a:r>
            <a:r>
              <a:rPr lang="hu-HU" sz="1800" dirty="0" smtClean="0"/>
              <a:t>munkaközvetítés.</a:t>
            </a:r>
            <a:endParaRPr lang="hu-HU" sz="1800" dirty="0"/>
          </a:p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sz="1800" dirty="0" smtClean="0"/>
              <a:t>Állami </a:t>
            </a:r>
            <a:r>
              <a:rPr lang="hu-HU" sz="1800" dirty="0"/>
              <a:t>közfoglalkoztatók saját állományba </a:t>
            </a:r>
            <a:r>
              <a:rPr lang="hu-HU" sz="1800" dirty="0" smtClean="0"/>
              <a:t>vétele.</a:t>
            </a:r>
            <a:endParaRPr lang="hu-HU" sz="1800" dirty="0"/>
          </a:p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sz="1800" dirty="0" smtClean="0"/>
              <a:t>GINOP </a:t>
            </a:r>
            <a:r>
              <a:rPr lang="hu-HU" sz="1800" dirty="0"/>
              <a:t>5.1.1.; VEKOP 8.1.1.; GINOP 5.2.1; VEKOP 8.2.1. programokba 2017-2020. időszakban az elsődleges munkaerőpiacra jutást elősegítő képzésekben 60 ezer fő </a:t>
            </a:r>
            <a:r>
              <a:rPr lang="hu-HU" sz="1800" dirty="0" smtClean="0"/>
              <a:t>bevonása.</a:t>
            </a:r>
            <a:endParaRPr lang="hu-HU" sz="1800" dirty="0"/>
          </a:p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sz="1800" dirty="0" smtClean="0"/>
              <a:t>Közfoglalkoztatottak </a:t>
            </a:r>
            <a:r>
              <a:rPr lang="hu-HU" sz="1800" dirty="0"/>
              <a:t>rugalmas formában biztosítsák az idénymunka </a:t>
            </a:r>
            <a:r>
              <a:rPr lang="hu-HU" sz="1800" dirty="0" smtClean="0"/>
              <a:t>munkaerő-szükségletét.</a:t>
            </a:r>
            <a:endParaRPr lang="hu-HU" sz="1800" dirty="0"/>
          </a:p>
          <a:p>
            <a:pPr algn="just">
              <a:buFont typeface="Arial" panose="020B0604020202020204" pitchFamily="34" charset="0"/>
              <a:buChar char="•"/>
            </a:pPr>
            <a:endParaRPr lang="hu-HU" sz="1800" dirty="0" smtClean="0"/>
          </a:p>
        </p:txBody>
      </p:sp>
    </p:spTree>
    <p:extLst>
      <p:ext uri="{BB962C8B-B14F-4D97-AF65-F5344CB8AC3E}">
        <p14:creationId xmlns:p14="http://schemas.microsoft.com/office/powerpoint/2010/main" val="193834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29600" cy="1008112"/>
          </a:xfrm>
        </p:spPr>
        <p:txBody>
          <a:bodyPr/>
          <a:lstStyle/>
          <a:p>
            <a:r>
              <a:rPr lang="hu-HU" sz="24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2017</a:t>
            </a:r>
            <a:r>
              <a:rPr lang="hu-HU" sz="2400" b="1" dirty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hu-HU" sz="24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év </a:t>
            </a:r>
            <a:r>
              <a:rPr lang="hu-HU" sz="2400" b="1" dirty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II. </a:t>
            </a:r>
            <a:r>
              <a:rPr lang="hu-HU" sz="24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felére tervezett intézkedések, főbb célkitűzések, jelentősebb programok</a:t>
            </a:r>
            <a:endParaRPr lang="hu-HU" sz="2400" b="1" dirty="0">
              <a:solidFill>
                <a:srgbClr val="A2906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2348880"/>
            <a:ext cx="8229600" cy="3960440"/>
          </a:xfr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hu-HU" sz="2000" dirty="0" smtClean="0">
                <a:latin typeface="Arial" pitchFamily="34" charset="0"/>
                <a:ea typeface="+mj-ea"/>
                <a:cs typeface="Arial" pitchFamily="34" charset="0"/>
              </a:rPr>
              <a:t>A </a:t>
            </a:r>
            <a:r>
              <a:rPr lang="hu-HU" sz="2000" dirty="0">
                <a:latin typeface="Arial" pitchFamily="34" charset="0"/>
                <a:ea typeface="+mj-ea"/>
                <a:cs typeface="Arial" pitchFamily="34" charset="0"/>
              </a:rPr>
              <a:t>közfoglalkoztatás alapjain szerveződő </a:t>
            </a:r>
            <a:r>
              <a:rPr lang="hu-HU" sz="2000" b="1" dirty="0">
                <a:latin typeface="Arial" pitchFamily="34" charset="0"/>
                <a:ea typeface="+mj-ea"/>
                <a:cs typeface="Arial" pitchFamily="34" charset="0"/>
              </a:rPr>
              <a:t>szociális szövetkezetek támogatása </a:t>
            </a:r>
            <a:endParaRPr lang="hu-HU" sz="2000" b="1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algn="just">
              <a:spcBef>
                <a:spcPct val="0"/>
              </a:spcBef>
            </a:pPr>
            <a:r>
              <a:rPr lang="hu-HU" sz="2000" dirty="0" smtClean="0">
                <a:latin typeface="Arial" pitchFamily="34" charset="0"/>
                <a:ea typeface="+mj-ea"/>
                <a:cs typeface="Arial" pitchFamily="34" charset="0"/>
              </a:rPr>
              <a:t>A </a:t>
            </a:r>
            <a:r>
              <a:rPr lang="hu-HU" sz="2000" dirty="0">
                <a:latin typeface="Arial" pitchFamily="34" charset="0"/>
                <a:ea typeface="+mj-ea"/>
                <a:cs typeface="Arial" pitchFamily="34" charset="0"/>
              </a:rPr>
              <a:t>III. </a:t>
            </a:r>
            <a:r>
              <a:rPr lang="hu-HU" sz="2000" b="1" dirty="0">
                <a:latin typeface="Arial" pitchFamily="34" charset="0"/>
                <a:ea typeface="+mj-ea"/>
                <a:cs typeface="Arial" pitchFamily="34" charset="0"/>
              </a:rPr>
              <a:t>Országos Közfoglalkoztatási Kiállítás és Nemzetközi Közfoglalkoztatási </a:t>
            </a:r>
            <a:r>
              <a:rPr lang="hu-HU" sz="2000" b="1" dirty="0" smtClean="0">
                <a:latin typeface="Arial" pitchFamily="34" charset="0"/>
                <a:ea typeface="+mj-ea"/>
                <a:cs typeface="Arial" pitchFamily="34" charset="0"/>
              </a:rPr>
              <a:t>Konferencia</a:t>
            </a:r>
          </a:p>
          <a:p>
            <a:pPr algn="just">
              <a:spcBef>
                <a:spcPct val="0"/>
              </a:spcBef>
            </a:pPr>
            <a:r>
              <a:rPr lang="hu-HU" sz="2000" dirty="0" smtClean="0">
                <a:latin typeface="Arial" pitchFamily="34" charset="0"/>
                <a:ea typeface="+mj-ea"/>
                <a:cs typeface="Arial" pitchFamily="34" charset="0"/>
              </a:rPr>
              <a:t>Törekvés </a:t>
            </a:r>
            <a:r>
              <a:rPr lang="hu-HU" sz="2000" dirty="0">
                <a:latin typeface="Arial" pitchFamily="34" charset="0"/>
                <a:ea typeface="+mj-ea"/>
                <a:cs typeface="Arial" pitchFamily="34" charset="0"/>
              </a:rPr>
              <a:t>a </a:t>
            </a:r>
            <a:r>
              <a:rPr lang="hu-HU" sz="2000" b="1" dirty="0">
                <a:latin typeface="Arial" pitchFamily="34" charset="0"/>
                <a:ea typeface="+mj-ea"/>
                <a:cs typeface="Arial" pitchFamily="34" charset="0"/>
              </a:rPr>
              <a:t>teljes foglalkoztatottság </a:t>
            </a:r>
            <a:r>
              <a:rPr lang="hu-HU" sz="2000" dirty="0" smtClean="0">
                <a:latin typeface="Arial" pitchFamily="34" charset="0"/>
                <a:ea typeface="+mj-ea"/>
                <a:cs typeface="Arial" pitchFamily="34" charset="0"/>
              </a:rPr>
              <a:t>elérésére</a:t>
            </a:r>
          </a:p>
          <a:p>
            <a:pPr lvl="1" algn="just">
              <a:spcBef>
                <a:spcPct val="0"/>
              </a:spcBef>
            </a:pPr>
            <a:r>
              <a:rPr lang="hu-HU" sz="2000" dirty="0">
                <a:latin typeface="Arial" pitchFamily="34" charset="0"/>
                <a:ea typeface="+mj-ea"/>
                <a:cs typeface="Arial" pitchFamily="34" charset="0"/>
              </a:rPr>
              <a:t>j</a:t>
            </a:r>
            <a:r>
              <a:rPr lang="hu-HU" sz="2000" dirty="0" smtClean="0">
                <a:latin typeface="Arial" pitchFamily="34" charset="0"/>
                <a:ea typeface="+mj-ea"/>
                <a:cs typeface="Arial" pitchFamily="34" charset="0"/>
              </a:rPr>
              <a:t>elentősebb </a:t>
            </a:r>
            <a:r>
              <a:rPr lang="hu-HU" sz="2000" dirty="0">
                <a:latin typeface="Arial" pitchFamily="34" charset="0"/>
                <a:ea typeface="+mj-ea"/>
                <a:cs typeface="Arial" pitchFamily="34" charset="0"/>
              </a:rPr>
              <a:t>2017. évi programok támogatása </a:t>
            </a:r>
            <a:r>
              <a:rPr lang="hu-HU" sz="2000" dirty="0" smtClean="0">
                <a:latin typeface="Arial" pitchFamily="34" charset="0"/>
                <a:ea typeface="+mj-ea"/>
                <a:cs typeface="Arial" pitchFamily="34" charset="0"/>
              </a:rPr>
              <a:t>mezőgazdasági </a:t>
            </a:r>
            <a:r>
              <a:rPr lang="hu-HU" sz="2000" dirty="0">
                <a:latin typeface="Arial" pitchFamily="34" charset="0"/>
                <a:ea typeface="+mj-ea"/>
                <a:cs typeface="Arial" pitchFamily="34" charset="0"/>
              </a:rPr>
              <a:t>területek és a közutak között fekvő területek tisztántartására </a:t>
            </a:r>
            <a:endParaRPr lang="hu-HU" sz="20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lvl="1" algn="just">
              <a:spcBef>
                <a:spcPct val="0"/>
              </a:spcBef>
            </a:pPr>
            <a:r>
              <a:rPr lang="hu-HU" sz="2000" dirty="0">
                <a:latin typeface="Arial" pitchFamily="34" charset="0"/>
                <a:ea typeface="+mj-ea"/>
                <a:cs typeface="Arial" pitchFamily="34" charset="0"/>
              </a:rPr>
              <a:t>gyorsforgalmi úthálózat melletti védőkerítés telepítése, </a:t>
            </a:r>
            <a:r>
              <a:rPr lang="hu-HU" sz="2000" dirty="0" smtClean="0">
                <a:latin typeface="Arial" pitchFamily="34" charset="0"/>
                <a:ea typeface="+mj-ea"/>
                <a:cs typeface="Arial" pitchFamily="34" charset="0"/>
              </a:rPr>
              <a:t>felújítása</a:t>
            </a:r>
          </a:p>
          <a:p>
            <a:pPr lvl="1" algn="just">
              <a:spcBef>
                <a:spcPct val="0"/>
              </a:spcBef>
            </a:pPr>
            <a:r>
              <a:rPr lang="hu-HU" sz="2000" dirty="0">
                <a:latin typeface="Arial" pitchFamily="34" charset="0"/>
                <a:ea typeface="+mj-ea"/>
                <a:cs typeface="Arial" pitchFamily="34" charset="0"/>
              </a:rPr>
              <a:t>országos hajléktalan mintaprogram </a:t>
            </a:r>
            <a:endParaRPr lang="hu-HU" sz="20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lvl="1" algn="just">
              <a:spcBef>
                <a:spcPct val="0"/>
              </a:spcBef>
            </a:pPr>
            <a:r>
              <a:rPr lang="hu-HU" sz="2000" dirty="0">
                <a:latin typeface="Arial" pitchFamily="34" charset="0"/>
                <a:ea typeface="+mj-ea"/>
                <a:cs typeface="Arial" pitchFamily="34" charset="0"/>
              </a:rPr>
              <a:t>speciális közfoglalkoztatási </a:t>
            </a:r>
            <a:r>
              <a:rPr lang="hu-HU" sz="2000" dirty="0" smtClean="0">
                <a:latin typeface="Arial" pitchFamily="34" charset="0"/>
                <a:ea typeface="+mj-ea"/>
                <a:cs typeface="Arial" pitchFamily="34" charset="0"/>
              </a:rPr>
              <a:t>program</a:t>
            </a:r>
          </a:p>
          <a:p>
            <a:pPr algn="just">
              <a:spcBef>
                <a:spcPct val="0"/>
              </a:spcBef>
            </a:pPr>
            <a:r>
              <a:rPr lang="hu-HU" sz="2000" dirty="0" smtClean="0">
                <a:latin typeface="Arial" pitchFamily="34" charset="0"/>
                <a:ea typeface="+mj-ea"/>
                <a:cs typeface="Arial" pitchFamily="34" charset="0"/>
              </a:rPr>
              <a:t>A </a:t>
            </a:r>
            <a:r>
              <a:rPr lang="hu-HU" sz="2000" dirty="0">
                <a:latin typeface="Arial" pitchFamily="34" charset="0"/>
                <a:ea typeface="+mj-ea"/>
                <a:cs typeface="Arial" pitchFamily="34" charset="0"/>
              </a:rPr>
              <a:t>közfoglalkoztatáshoz kapcsolódó </a:t>
            </a:r>
            <a:r>
              <a:rPr lang="hu-HU" sz="2000" b="1" dirty="0">
                <a:latin typeface="Arial" pitchFamily="34" charset="0"/>
                <a:ea typeface="+mj-ea"/>
                <a:cs typeface="Arial" pitchFamily="34" charset="0"/>
              </a:rPr>
              <a:t>képzések és szolgáltatások </a:t>
            </a:r>
            <a:endParaRPr lang="hu-HU" sz="2000" b="1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algn="just">
              <a:spcBef>
                <a:spcPct val="0"/>
              </a:spcBef>
            </a:pPr>
            <a:r>
              <a:rPr lang="hu-HU" sz="2000" b="1" dirty="0" smtClean="0">
                <a:latin typeface="Arial" pitchFamily="34" charset="0"/>
                <a:ea typeface="+mj-ea"/>
                <a:cs typeface="Arial" pitchFamily="34" charset="0"/>
              </a:rPr>
              <a:t>Virtuális </a:t>
            </a:r>
            <a:r>
              <a:rPr lang="hu-HU" sz="2000" b="1" dirty="0">
                <a:latin typeface="Arial" pitchFamily="34" charset="0"/>
                <a:ea typeface="+mj-ea"/>
                <a:cs typeface="Arial" pitchFamily="34" charset="0"/>
              </a:rPr>
              <a:t>Közfoglalkoztatási Piac</a:t>
            </a:r>
          </a:p>
        </p:txBody>
      </p:sp>
    </p:spTree>
    <p:extLst>
      <p:ext uri="{BB962C8B-B14F-4D97-AF65-F5344CB8AC3E}">
        <p14:creationId xmlns:p14="http://schemas.microsoft.com/office/powerpoint/2010/main" val="16812793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29600" cy="418058"/>
          </a:xfrm>
        </p:spPr>
        <p:txBody>
          <a:bodyPr/>
          <a:lstStyle/>
          <a:p>
            <a:r>
              <a:rPr lang="hu-HU" sz="24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A közfoglalkoztatás 2018</a:t>
            </a:r>
            <a:r>
              <a:rPr lang="hu-HU" sz="2400" b="1" dirty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. év kihívásai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2018. évi közfoglalkoztatási célok terén tükrözi azt a gazdasági-társadalmi célt, hogy aki képes az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elsődleges munkaerőpiacon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munkát vállalni, annak az elhelyezkedését a közfoglalkoztatás rendszerén kívül kell ösztönözni és segíteni. </a:t>
            </a:r>
            <a:endParaRPr lang="hu-H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az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elsődleges munkaerőpiacról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kiszorultak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, különösen a munkaerőpiacon halmozottan hátrányban lévő személyek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foglalkoztatásának és foglalkoztathatóságának növelése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algn="just"/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értékteremtő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, hasznos, a helyi sajátosságokon alapuló, a település önfenntartását elősegítő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programok támogatása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algn="just"/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természeti és épített környezet védelmét, a kulturális örökség elemeinek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megóvása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just"/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vasúti pályahálózat, illetve az országos közúthálózat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környezetének tisztántartása, karbantartása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parlagfű mentesítés</a:t>
            </a:r>
            <a:endParaRPr lang="hu-H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7992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720080"/>
          </a:xfrm>
        </p:spPr>
        <p:txBody>
          <a:bodyPr/>
          <a:lstStyle/>
          <a:p>
            <a:r>
              <a:rPr lang="hu-HU" sz="2400" b="1" dirty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A közfoglalkoztatás 2018. év kihívásai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36504"/>
          </a:xfrm>
        </p:spPr>
        <p:txBody>
          <a:bodyPr/>
          <a:lstStyle/>
          <a:p>
            <a:pPr algn="just"/>
            <a:r>
              <a:rPr lang="hu-HU" sz="1900" dirty="0">
                <a:latin typeface="Arial" panose="020B0604020202020204" pitchFamily="34" charset="0"/>
                <a:cs typeface="Arial" panose="020B0604020202020204" pitchFamily="34" charset="0"/>
              </a:rPr>
              <a:t>a mezőgazdasági hasznosításra alkalmas területeken és zártkerti területeken gazdaságosan termelhető, a helyi közintézmények közétkeztetési igényeit kiszolgáló mezőgazdasági termékekre épülő, a helyi sajátosságokat figyelembe vevő, a korábbi években a közfoglalkoztatás keretében </a:t>
            </a:r>
            <a:r>
              <a:rPr lang="hu-HU" sz="1900" b="1" dirty="0">
                <a:latin typeface="Arial" panose="020B0604020202020204" pitchFamily="34" charset="0"/>
                <a:cs typeface="Arial" panose="020B0604020202020204" pitchFamily="34" charset="0"/>
              </a:rPr>
              <a:t>megvalósított fejlesztések fenntartása, szükség esetén fejlesztése;</a:t>
            </a:r>
          </a:p>
          <a:p>
            <a:pPr algn="just"/>
            <a:r>
              <a:rPr lang="hu-H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1900" b="1" dirty="0">
                <a:latin typeface="Arial" panose="020B0604020202020204" pitchFamily="34" charset="0"/>
                <a:cs typeface="Arial" panose="020B0604020202020204" pitchFamily="34" charset="0"/>
              </a:rPr>
              <a:t>roma lakosság </a:t>
            </a:r>
            <a:r>
              <a:rPr lang="hu-HU" sz="1900" dirty="0">
                <a:latin typeface="Arial" panose="020B0604020202020204" pitchFamily="34" charset="0"/>
                <a:cs typeface="Arial" panose="020B0604020202020204" pitchFamily="34" charset="0"/>
              </a:rPr>
              <a:t>lakhatásának, </a:t>
            </a:r>
            <a:r>
              <a:rPr lang="hu-HU" sz="1900" b="1" dirty="0">
                <a:latin typeface="Arial" panose="020B0604020202020204" pitchFamily="34" charset="0"/>
                <a:cs typeface="Arial" panose="020B0604020202020204" pitchFamily="34" charset="0"/>
              </a:rPr>
              <a:t>társadalmi integrációjának elősegítése;</a:t>
            </a:r>
          </a:p>
          <a:p>
            <a:pPr algn="just"/>
            <a:r>
              <a:rPr lang="hu-HU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területi </a:t>
            </a:r>
            <a:r>
              <a:rPr lang="hu-HU" sz="1900" b="1" dirty="0">
                <a:latin typeface="Arial" panose="020B0604020202020204" pitchFamily="34" charset="0"/>
                <a:cs typeface="Arial" panose="020B0604020202020204" pitchFamily="34" charset="0"/>
              </a:rPr>
              <a:t>vízrendezési-, vízkár-elhárítási- és mezőgazdasági vízhasznosítási feladatokba a közfoglalkoztatottak bevonása</a:t>
            </a:r>
            <a:r>
              <a:rPr lang="hu-HU" sz="19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hu-H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az </a:t>
            </a:r>
            <a:r>
              <a:rPr lang="hu-HU" sz="1900" dirty="0">
                <a:latin typeface="Arial" panose="020B0604020202020204" pitchFamily="34" charset="0"/>
                <a:cs typeface="Arial" panose="020B0604020202020204" pitchFamily="34" charset="0"/>
              </a:rPr>
              <a:t>arra alkalmas közfoglalkoztatási programokban </a:t>
            </a:r>
            <a:r>
              <a:rPr lang="hu-HU" sz="1900" b="1" dirty="0">
                <a:latin typeface="Arial" panose="020B0604020202020204" pitchFamily="34" charset="0"/>
                <a:cs typeface="Arial" panose="020B0604020202020204" pitchFamily="34" charset="0"/>
              </a:rPr>
              <a:t>szociális szövetkezetek alakításának elősegítése</a:t>
            </a:r>
            <a:r>
              <a:rPr lang="hu-HU" sz="1900" dirty="0">
                <a:latin typeface="Arial" panose="020B0604020202020204" pitchFamily="34" charset="0"/>
                <a:cs typeface="Arial" panose="020B0604020202020204" pitchFamily="34" charset="0"/>
              </a:rPr>
              <a:t>, valamint a szociális szövetkezetek működési feltételeinek javítását célzó tevékenységek szakmai-módszertani támogatása, az e célra biztosított uniós források elérésének elősegítése.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20260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864096"/>
          </a:xfrm>
        </p:spPr>
        <p:txBody>
          <a:bodyPr/>
          <a:lstStyle/>
          <a:p>
            <a:r>
              <a:rPr lang="hu-HU" sz="36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Mit jelent a közfoglalkoztatás?</a:t>
            </a:r>
            <a:endParaRPr lang="hu-HU" sz="3600" b="1" dirty="0">
              <a:solidFill>
                <a:srgbClr val="A2906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36504"/>
          </a:xfrm>
        </p:spPr>
        <p:txBody>
          <a:bodyPr/>
          <a:lstStyle/>
          <a:p>
            <a:pPr algn="just"/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Területfejlesztés; munkahelyteremtés</a:t>
            </a: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vidékfejlesztés; </a:t>
            </a: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átmeneti munkalehetőségek biztosítása helyben</a:t>
            </a:r>
          </a:p>
          <a:p>
            <a:pPr algn="just"/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Tranzitfoglalkoztatás a hátrányos helyzetű személyek számára</a:t>
            </a:r>
          </a:p>
          <a:p>
            <a:pPr algn="just"/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Értékteremtő tevékenység, mely hasznos mind az egyén, mind a társadalom számára</a:t>
            </a:r>
          </a:p>
          <a:p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település önfenntartását segíti elő</a:t>
            </a:r>
          </a:p>
          <a:p>
            <a:pPr algn="just"/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Járási startmunka mintaprogram/ráépülő program a kedvezményezett járásokban, településeken</a:t>
            </a:r>
          </a:p>
          <a:p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munkaerő képzettségi szintjének növelése</a:t>
            </a:r>
            <a:endParaRPr lang="hu-H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7673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29600" cy="562074"/>
          </a:xfrm>
        </p:spPr>
        <p:txBody>
          <a:bodyPr/>
          <a:lstStyle/>
          <a:p>
            <a:r>
              <a:rPr lang="hu-HU" sz="2400" b="1" dirty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2018. évi programok megvalósítása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176464"/>
          </a:xfrm>
        </p:spPr>
        <p:txBody>
          <a:bodyPr/>
          <a:lstStyle/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 2018. évben valamennyi közfoglalkoztatási programot legkésőbb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2018. március 15-ig el kell indítani </a:t>
            </a:r>
            <a:endParaRPr lang="hu-H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225 milliárd forint felhasználásával, 175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ezer fő éves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, átlagos létszám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bevonása</a:t>
            </a:r>
          </a:p>
          <a:p>
            <a:pPr algn="just"/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megvalósítás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érdekében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„A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közfoglalkoztatáshoz nyújtható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támogatásokról”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szóló 375/2010. (XII. 31.) Korm. rendelet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esetleges módosítása</a:t>
            </a:r>
          </a:p>
          <a:p>
            <a:pPr algn="just"/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 2018. évi közfoglalkoztatás tervezését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alapvetően befolyásolja a közfoglalkoztatásba várhatóan bevonható személyek számossága, a közfoglalkoztatási bér mértéke, továbbá a Start-munkaprogram előirányzat 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összege.</a:t>
            </a:r>
          </a:p>
          <a:p>
            <a:pPr algn="just"/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95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504056"/>
          </a:xfrm>
        </p:spPr>
        <p:txBody>
          <a:bodyPr/>
          <a:lstStyle/>
          <a:p>
            <a:r>
              <a:rPr lang="hu-HU" sz="2800" b="1" dirty="0" smtClean="0">
                <a:solidFill>
                  <a:srgbClr val="A29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Webes elérhetőségek</a:t>
            </a:r>
            <a:endParaRPr lang="hu-HU" sz="2800" b="1" dirty="0">
              <a:solidFill>
                <a:srgbClr val="A290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960440"/>
          </a:xfrm>
        </p:spPr>
        <p:txBody>
          <a:bodyPr/>
          <a:lstStyle/>
          <a:p>
            <a:pPr marL="0" indent="0" algn="ctr">
              <a:buNone/>
            </a:pP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Közfoglalkoztatási </a:t>
            </a: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Portál</a:t>
            </a:r>
            <a:endParaRPr lang="hu-H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hu-HU" sz="1800" dirty="0"/>
          </a:p>
          <a:p>
            <a:pPr marL="0" indent="0" algn="ctr">
              <a:buNone/>
            </a:pP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</a:t>
            </a: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</a:t>
            </a: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kozfoglalkoztatas.kormany.hu</a:t>
            </a: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endParaRPr lang="hu-H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Virtuális Közfoglalkoztatási Piac</a:t>
            </a:r>
          </a:p>
          <a:p>
            <a:pPr marL="0" indent="0" algn="ctr">
              <a:buNone/>
            </a:pPr>
            <a:endParaRPr lang="hu-H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http://vkp.munka.hu</a:t>
            </a:r>
            <a:endParaRPr lang="hu-H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49686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2143139"/>
          </a:xfrm>
        </p:spPr>
        <p:txBody>
          <a:bodyPr>
            <a:normAutofit/>
          </a:bodyPr>
          <a:lstStyle/>
          <a:p>
            <a:pPr eaLnBrk="1" hangingPunct="1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u-HU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hu-HU" sz="3600" b="1" dirty="0" smtClean="0">
                <a:latin typeface="Arial" pitchFamily="34" charset="0"/>
                <a:cs typeface="Arial" pitchFamily="34" charset="0"/>
              </a:rPr>
              <a:t>KÖSZÖNÖM MEGTISZTELŐ FIGYELMÜKET!</a:t>
            </a:r>
            <a:endParaRPr lang="hu-HU" sz="3600" b="1" dirty="0" smtClean="0"/>
          </a:p>
        </p:txBody>
      </p:sp>
      <p:sp>
        <p:nvSpPr>
          <p:cNvPr id="3" name="Title 3"/>
          <p:cNvSpPr txBox="1">
            <a:spLocks/>
          </p:cNvSpPr>
          <p:nvPr/>
        </p:nvSpPr>
        <p:spPr bwMode="auto">
          <a:xfrm>
            <a:off x="838200" y="3861048"/>
            <a:ext cx="7772400" cy="2143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 kern="1200">
                <a:solidFill>
                  <a:srgbClr val="A69765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u-HU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hu-HU" sz="24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Lőrincz Leó</a:t>
            </a:r>
          </a:p>
          <a:p>
            <a:pPr eaLnBrk="1" hangingPunct="1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közigazgatási főtanácsadó</a:t>
            </a:r>
          </a:p>
          <a:p>
            <a:pPr eaLnBrk="1" hangingPunct="1"/>
            <a:r>
              <a:rPr lang="hu-HU" sz="2000" dirty="0" err="1" smtClean="0">
                <a:solidFill>
                  <a:srgbClr val="A29061"/>
                </a:solidFill>
                <a:latin typeface="Arial" pitchFamily="34" charset="0"/>
                <a:cs typeface="Arial" pitchFamily="34" charset="0"/>
                <a:hlinkClick r:id="rId2"/>
              </a:rPr>
              <a:t>leo.lorincz</a:t>
            </a:r>
            <a:r>
              <a:rPr lang="hu-HU" sz="2000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  <a:hlinkClick r:id="rId2"/>
              </a:rPr>
              <a:t>@</a:t>
            </a:r>
            <a:r>
              <a:rPr lang="hu-HU" sz="2000" dirty="0" err="1" smtClean="0">
                <a:solidFill>
                  <a:srgbClr val="A29061"/>
                </a:solidFill>
                <a:latin typeface="Arial" pitchFamily="34" charset="0"/>
                <a:cs typeface="Arial" pitchFamily="34" charset="0"/>
                <a:hlinkClick r:id="rId2"/>
              </a:rPr>
              <a:t>bm.gov.hu</a:t>
            </a:r>
            <a:r>
              <a:rPr lang="hu-HU" sz="2000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Közfoglalkoztatási és Vízügyi Helyettes Államtitkárság</a:t>
            </a:r>
          </a:p>
          <a:p>
            <a:pPr eaLnBrk="1" hangingPunct="1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Közfoglalkoztatási Stratégiai és Koordinációs Főosztály</a:t>
            </a:r>
            <a:endParaRPr lang="hu-HU" sz="3200" dirty="0" smtClean="0"/>
          </a:p>
        </p:txBody>
      </p:sp>
    </p:spTree>
    <p:extLst>
      <p:ext uri="{BB962C8B-B14F-4D97-AF65-F5344CB8AC3E}">
        <p14:creationId xmlns:p14="http://schemas.microsoft.com/office/powerpoint/2010/main" val="274776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648072"/>
          </a:xfrm>
        </p:spPr>
        <p:txBody>
          <a:bodyPr/>
          <a:lstStyle/>
          <a:p>
            <a:r>
              <a:rPr lang="hu-HU" sz="28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Problémák</a:t>
            </a:r>
            <a:endParaRPr lang="hu-HU" sz="2800" b="1" dirty="0">
              <a:solidFill>
                <a:srgbClr val="A2906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 magyar munkaerőpiacon jelentkező munkaerőhiány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Kevés a szakmunkás,  és a betanított munkára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em tudnak megfelelő embereket alkalmazni a vállalkozások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Közfoglalkoztatók ellenérdekeltsége</a:t>
            </a:r>
          </a:p>
          <a:p>
            <a:pPr marL="0" indent="0">
              <a:buNone/>
            </a:pPr>
            <a:r>
              <a:rPr lang="hu-H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munkaerő struktúráját befolyásoló tényezők: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Alacsony iskolai végzettség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Munkavállalási hajlandóság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Rossz egészségügyi állapot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Alacsony mobilitás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Utazási nehézségek</a:t>
            </a:r>
          </a:p>
          <a:p>
            <a:pPr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7992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720080"/>
          </a:xfrm>
        </p:spPr>
        <p:txBody>
          <a:bodyPr>
            <a:noAutofit/>
          </a:bodyPr>
          <a:lstStyle/>
          <a:p>
            <a:pPr eaLnBrk="1" hangingPunct="1"/>
            <a:r>
              <a:rPr lang="hu-HU" sz="36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2017. évi főbb célok I.</a:t>
            </a:r>
            <a:endParaRPr lang="hu-HU" sz="3600" b="1" dirty="0">
              <a:solidFill>
                <a:srgbClr val="A2906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3"/>
          </p:nvPr>
        </p:nvSpPr>
        <p:spPr>
          <a:xfrm>
            <a:off x="251520" y="1916832"/>
            <a:ext cx="8712968" cy="4441126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hu-HU" sz="2400" b="1" dirty="0" smtClean="0"/>
              <a:t>Folytatás:</a:t>
            </a:r>
          </a:p>
          <a:p>
            <a:pPr marL="1714500" lvl="3" indent="-457200">
              <a:buFontTx/>
              <a:buChar char="-"/>
            </a:pP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Hosszabb időtartamú közfoglalkoztatás</a:t>
            </a:r>
          </a:p>
          <a:p>
            <a:pPr marL="1714500" lvl="3" indent="-457200">
              <a:buFontTx/>
              <a:buChar char="-"/>
            </a:pP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Országos közfoglalkoztatási programok</a:t>
            </a:r>
          </a:p>
          <a:p>
            <a:pPr marL="1714500" lvl="3" indent="-457200">
              <a:buFontTx/>
              <a:buChar char="-"/>
            </a:pP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Járási startmunka mintaprogramok és a ráépülő programok</a:t>
            </a:r>
          </a:p>
          <a:p>
            <a:pPr marL="0" indent="0"/>
            <a:r>
              <a:rPr lang="hu-HU" sz="2400" b="1" dirty="0" smtClean="0"/>
              <a:t>Járási startmunka mintaprogramok:</a:t>
            </a:r>
          </a:p>
          <a:p>
            <a:pPr marL="0" indent="0"/>
            <a:r>
              <a:rPr lang="hu-HU" sz="2400" dirty="0" smtClean="0"/>
              <a:t>	2017. március 1. – 2018. február 28.</a:t>
            </a:r>
          </a:p>
          <a:p>
            <a:pPr marL="0" indent="0"/>
            <a:r>
              <a:rPr lang="hu-HU" sz="2400" dirty="0" smtClean="0"/>
              <a:t>	A kedvezményezett járásokban (109), továbbá a 	kedvezményezett településeken (395).</a:t>
            </a:r>
          </a:p>
          <a:p>
            <a:pPr marL="0" indent="0"/>
            <a:r>
              <a:rPr lang="hu-HU" sz="2400" dirty="0"/>
              <a:t>	</a:t>
            </a:r>
            <a:r>
              <a:rPr lang="hu-HU" sz="2400" dirty="0" smtClean="0"/>
              <a:t>- 290/2014. (XI.26.) Korm. rendelet</a:t>
            </a:r>
          </a:p>
          <a:p>
            <a:pPr marL="0" indent="0"/>
            <a:r>
              <a:rPr lang="hu-HU" sz="2400" dirty="0" smtClean="0"/>
              <a:t>	- 105/2015. (IV.23.) Korm. rendelet</a:t>
            </a:r>
          </a:p>
          <a:p>
            <a:pPr marL="0" indent="0"/>
            <a:endParaRPr lang="hu-HU" sz="2400" dirty="0" smtClean="0"/>
          </a:p>
          <a:p>
            <a:pPr marL="0" indent="0"/>
            <a:endParaRPr lang="hu-HU" sz="2400" dirty="0" smtClean="0"/>
          </a:p>
          <a:p>
            <a:pPr marL="0" indent="0"/>
            <a:endParaRPr lang="hu-HU" sz="2400" dirty="0" smtClean="0"/>
          </a:p>
          <a:p>
            <a:pPr marL="0" indent="0"/>
            <a:endParaRPr lang="hu-HU" sz="2800" dirty="0" smtClean="0"/>
          </a:p>
          <a:p>
            <a:pPr marL="0" indent="0"/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58683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4"/>
          </p:nvPr>
        </p:nvSpPr>
        <p:spPr>
          <a:xfrm>
            <a:off x="395536" y="1916832"/>
            <a:ext cx="8280920" cy="44644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2800" b="1" dirty="0" smtClean="0"/>
              <a:t>Mintaprogram: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800" dirty="0" smtClean="0"/>
              <a:t>Szociális jellegű:</a:t>
            </a:r>
          </a:p>
          <a:p>
            <a:pPr marL="0" indent="0">
              <a:buNone/>
            </a:pPr>
            <a:r>
              <a:rPr lang="hu-HU" sz="2800" dirty="0" smtClean="0"/>
              <a:t>	- belvízelvezetés</a:t>
            </a:r>
          </a:p>
          <a:p>
            <a:pPr marL="0" indent="0">
              <a:buNone/>
            </a:pPr>
            <a:r>
              <a:rPr lang="hu-HU" sz="2800" dirty="0"/>
              <a:t>	</a:t>
            </a:r>
            <a:r>
              <a:rPr lang="hu-HU" sz="2800" dirty="0" smtClean="0"/>
              <a:t>- mezőgazdasági utak karbantartása</a:t>
            </a:r>
          </a:p>
          <a:p>
            <a:pPr marL="0" indent="0">
              <a:buNone/>
            </a:pPr>
            <a:r>
              <a:rPr lang="hu-HU" sz="2800" dirty="0"/>
              <a:t>	- közúthálózat </a:t>
            </a:r>
            <a:r>
              <a:rPr lang="hu-HU" sz="2800" dirty="0" smtClean="0"/>
              <a:t>karbantartása</a:t>
            </a:r>
          </a:p>
          <a:p>
            <a:pPr marL="0" indent="0">
              <a:buNone/>
            </a:pPr>
            <a:r>
              <a:rPr lang="hu-HU" sz="2800" dirty="0"/>
              <a:t>	</a:t>
            </a:r>
            <a:r>
              <a:rPr lang="hu-HU" sz="2800" dirty="0" smtClean="0"/>
              <a:t>- illegális hulladéklerakó helyek felszámolása</a:t>
            </a:r>
          </a:p>
          <a:p>
            <a:pPr marL="914400" lvl="2" indent="0">
              <a:buNone/>
            </a:pPr>
            <a:r>
              <a:rPr lang="hu-HU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hu-HU" sz="2800" dirty="0" err="1" smtClean="0">
                <a:latin typeface="Arial" pitchFamily="34" charset="0"/>
                <a:cs typeface="Arial" pitchFamily="34" charset="0"/>
              </a:rPr>
              <a:t>bio-</a:t>
            </a:r>
            <a:r>
              <a:rPr lang="hu-H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2800" dirty="0">
                <a:latin typeface="Arial" pitchFamily="34" charset="0"/>
                <a:cs typeface="Arial" pitchFamily="34" charset="0"/>
              </a:rPr>
              <a:t>és megújuló energia</a:t>
            </a:r>
          </a:p>
          <a:p>
            <a:pPr marL="0" indent="0">
              <a:buNone/>
            </a:pPr>
            <a:endParaRPr lang="hu-HU" sz="28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800" dirty="0" smtClean="0"/>
              <a:t>Mezőgazdasági és helyi sajátosságokra épülő program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800" dirty="0" smtClean="0"/>
              <a:t>Magas hozzáadott értékű program</a:t>
            </a:r>
          </a:p>
          <a:p>
            <a:pPr marL="0" indent="0">
              <a:buNone/>
            </a:pPr>
            <a:endParaRPr lang="hu-HU" sz="2400" dirty="0" smtClean="0"/>
          </a:p>
        </p:txBody>
      </p:sp>
      <p:sp>
        <p:nvSpPr>
          <p:cNvPr id="5" name="Title 3"/>
          <p:cNvSpPr txBox="1">
            <a:spLocks/>
          </p:cNvSpPr>
          <p:nvPr/>
        </p:nvSpPr>
        <p:spPr bwMode="auto">
          <a:xfrm>
            <a:off x="323528" y="1124744"/>
            <a:ext cx="8496944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sz="3600" b="1" dirty="0" smtClean="0">
                <a:solidFill>
                  <a:srgbClr val="A29061"/>
                </a:solidFill>
              </a:rPr>
              <a:t>2017. évi főbb célok II.</a:t>
            </a:r>
            <a:endParaRPr lang="hu-HU" sz="3600" b="1" dirty="0">
              <a:solidFill>
                <a:srgbClr val="A290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13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8075240" cy="45719"/>
          </a:xfrm>
        </p:spPr>
        <p:txBody>
          <a:bodyPr/>
          <a:lstStyle/>
          <a:p>
            <a:r>
              <a:rPr lang="hu-HU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hu-HU" sz="3200" b="1" dirty="0" smtClean="0">
                <a:latin typeface="Arial" pitchFamily="34" charset="0"/>
                <a:cs typeface="Arial" pitchFamily="34" charset="0"/>
              </a:rPr>
            </a:br>
            <a:endParaRPr lang="hu-H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7524" y="1791980"/>
            <a:ext cx="8568952" cy="4661356"/>
          </a:xfrm>
        </p:spPr>
        <p:txBody>
          <a:bodyPr/>
          <a:lstStyle/>
          <a:p>
            <a:pPr algn="just"/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Speciális közfoglalkoztatási programok működtetése, további folytatása</a:t>
            </a:r>
          </a:p>
          <a:p>
            <a:pPr marL="0" indent="0" algn="just">
              <a:buNone/>
              <a:tabLst>
                <a:tab pos="355600" algn="l"/>
              </a:tabLst>
            </a:pP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Mentális</a:t>
            </a: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, szociális, vagy </a:t>
            </a: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egészségügyi problémák miatt nehezen foglalkoztathatók 	bevonása</a:t>
            </a:r>
          </a:p>
          <a:p>
            <a:pPr marL="0" indent="0" algn="just">
              <a:buNone/>
              <a:tabLst>
                <a:tab pos="355600" algn="l"/>
              </a:tabLst>
            </a:pPr>
            <a:endParaRPr lang="hu-H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Országos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mintaprogramok támogatása</a:t>
            </a:r>
          </a:p>
          <a:p>
            <a:pPr marL="0" indent="0" algn="just">
              <a:buNone/>
              <a:tabLst>
                <a:tab pos="355600" algn="l"/>
              </a:tabLst>
            </a:pP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Kulturális </a:t>
            </a: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programok, vadterelő kerítések építése, digitalizálás, stb</a:t>
            </a: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  <a:tabLst>
                <a:tab pos="355600" algn="l"/>
              </a:tabLst>
            </a:pPr>
            <a:endParaRPr lang="hu-H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Egyházi és karitatív szervezetek erőteljesebb bevonása</a:t>
            </a:r>
          </a:p>
          <a:p>
            <a:pPr marL="0" indent="0" algn="just">
              <a:buNone/>
            </a:pPr>
            <a:endParaRPr lang="hu-H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közfoglalkoztatás kommunikációjának, népszerűsítésének erősítése</a:t>
            </a:r>
          </a:p>
          <a:p>
            <a:pPr marL="0" indent="0" algn="just">
              <a:buNone/>
              <a:tabLst>
                <a:tab pos="355600" algn="l"/>
              </a:tabLst>
            </a:pP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Közfoglalkoztatási </a:t>
            </a: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kiállítások, egyéb szakmai </a:t>
            </a: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rendezvények, fórumok, stb.</a:t>
            </a:r>
            <a:endParaRPr lang="hu-H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hu-HU" sz="16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hu-H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107504" y="1268760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hu-HU" sz="2800" b="1" dirty="0" smtClean="0">
                <a:solidFill>
                  <a:srgbClr val="A29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2017. </a:t>
            </a:r>
            <a:r>
              <a:rPr lang="hu-HU" sz="2800" b="1" dirty="0">
                <a:solidFill>
                  <a:srgbClr val="A29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hu-HU" sz="2800" b="1" dirty="0" smtClean="0">
                <a:solidFill>
                  <a:srgbClr val="A29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 főbb célok III. </a:t>
            </a:r>
          </a:p>
        </p:txBody>
      </p:sp>
    </p:spTree>
    <p:extLst>
      <p:ext uri="{BB962C8B-B14F-4D97-AF65-F5344CB8AC3E}">
        <p14:creationId xmlns:p14="http://schemas.microsoft.com/office/powerpoint/2010/main" val="23032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 idx="4294967295"/>
          </p:nvPr>
        </p:nvSpPr>
        <p:spPr>
          <a:xfrm>
            <a:off x="0" y="1198141"/>
            <a:ext cx="9127067" cy="574675"/>
          </a:xfrm>
        </p:spPr>
        <p:txBody>
          <a:bodyPr/>
          <a:lstStyle/>
          <a:p>
            <a:r>
              <a:rPr lang="hu-HU" sz="2800" b="1" dirty="0">
                <a:solidFill>
                  <a:srgbClr val="A29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Közfoglalkoztatási támogatások forrása </a:t>
            </a:r>
            <a:r>
              <a:rPr lang="hu-HU" sz="2800" b="1" dirty="0" smtClean="0">
                <a:solidFill>
                  <a:srgbClr val="A29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u-HU" sz="2800" b="1" dirty="0">
              <a:solidFill>
                <a:srgbClr val="A290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323528" y="2060848"/>
            <a:ext cx="8605838" cy="4608512"/>
          </a:xfrm>
        </p:spPr>
        <p:txBody>
          <a:bodyPr/>
          <a:lstStyle/>
          <a:p>
            <a:pPr marL="0" lvl="0" indent="0" algn="just">
              <a:lnSpc>
                <a:spcPct val="90000"/>
              </a:lnSpc>
              <a:buNone/>
              <a:defRPr/>
            </a:pPr>
            <a:r>
              <a:rPr lang="hu-H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Nemzeti Foglalkoztatási Alap (NFA) „Start-munkaprogram” előirányzatának mértéke:</a:t>
            </a:r>
          </a:p>
          <a:p>
            <a:pPr marL="0" lvl="0" indent="0" algn="just">
              <a:lnSpc>
                <a:spcPct val="90000"/>
              </a:lnSpc>
              <a:buNone/>
              <a:defRPr/>
            </a:pPr>
            <a:endParaRPr lang="hu-HU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hu-H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2011. év: 	64,0 Mrd Ft	</a:t>
            </a:r>
            <a:r>
              <a:rPr lang="hu-H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(8,5 Mrd Ft BM-hez)</a:t>
            </a:r>
          </a:p>
          <a:p>
            <a:pPr marL="0" lvl="0" indent="0" algn="just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hu-H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2012. év:	137,5 Mrd Ft</a:t>
            </a:r>
          </a:p>
          <a:p>
            <a:pPr marL="0" lvl="0" indent="0" algn="just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hu-H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2013. év:	179,8 Mrd Ft</a:t>
            </a:r>
          </a:p>
          <a:p>
            <a:pPr marL="0" lvl="0" indent="0" algn="just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hu-H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2014. év: 	231,1 Mrd Ft</a:t>
            </a:r>
          </a:p>
          <a:p>
            <a:pPr marL="0" lvl="0" indent="0" algn="just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hu-H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2015. év: 	270,0 Mrd Ft</a:t>
            </a:r>
          </a:p>
          <a:p>
            <a:pPr marL="0" lvl="0" indent="0" algn="just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hu-H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2016. év: 	340,0 Mrd Ft</a:t>
            </a:r>
          </a:p>
          <a:p>
            <a:pPr marL="0" lvl="0" indent="0" algn="just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hu-H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2017. év:</a:t>
            </a:r>
            <a:r>
              <a:rPr lang="hu-H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325,0 Mrd Ft - 40 Mrd Ft = 285 Mrd Ft </a:t>
            </a:r>
          </a:p>
          <a:p>
            <a:pPr marL="0" lvl="0" indent="0" algn="just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hu-H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2018.év</a:t>
            </a:r>
            <a:r>
              <a:rPr lang="hu-H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225, 0 Mrd  Ft  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hu-HU" sz="10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hu-HU" sz="10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hu-HU" sz="1800" dirty="0">
                <a:solidFill>
                  <a:prstClr val="black"/>
                </a:solidFill>
                <a:latin typeface="Arial" charset="0"/>
                <a:cs typeface="Arial" charset="0"/>
              </a:rPr>
              <a:t>	</a:t>
            </a:r>
            <a:endParaRPr lang="hu-HU" sz="1800" i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hu-HU" sz="18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40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76064"/>
          </a:xfrm>
        </p:spPr>
        <p:txBody>
          <a:bodyPr/>
          <a:lstStyle/>
          <a:p>
            <a:r>
              <a:rPr lang="hu-HU" sz="28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Közfoglalkoztatás megvalósulása 2017. évben</a:t>
            </a:r>
            <a:endParaRPr lang="hu-HU" sz="2800" b="1" dirty="0">
              <a:solidFill>
                <a:srgbClr val="A2906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36504"/>
          </a:xfrm>
        </p:spPr>
        <p:txBody>
          <a:bodyPr/>
          <a:lstStyle/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 közfoglalkoztatás, mint foglalkoztatáspolitikai eszköz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szerepe fokozatosan növekedett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az elmúlt években, egészen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2016-ig (223,5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ezer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fő).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2017. I. félévben 187,3 ezer fő dolgozott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közfoglalkoztatottként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létszám csökkenése mindegyik támogatási típust érinti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: legnagyobb arányban a járási startmunka mintaprogramokban és az országos közfoglalkoztatás keretében dolgozók száma esett vissza egy év alatt.</a:t>
            </a:r>
            <a:endParaRPr lang="hu-H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közfoglalkoztatottak létszámának évről évre történt növekedésével párhuzamosan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a nyilvántartott álláskeresők éves átlagos zárónapi létszáma csökkent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. 2011-ben átlagosan 582,9 ezer fő álláskereső szerepelt a nyilvántartásában 2017. I.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félévben </a:t>
            </a:r>
            <a:r>
              <a:rPr lang="nb-N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301,7 </a:t>
            </a:r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ezer </a:t>
            </a:r>
            <a:r>
              <a:rPr lang="nb-N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fő</a:t>
            </a:r>
            <a:endParaRPr lang="hu-H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382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/>
          <a:lstStyle/>
          <a:p>
            <a:r>
              <a:rPr lang="hu-HU" sz="2400" b="1" dirty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A 2017. év I. félévében megvalósított jogszabályi változások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algn="just"/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munkáltatói jogutódlásra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vonatkozó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szabályainak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 közfoglalkoztatási jogviszonyban is történő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alkalmazása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munkaerő-piaci szolgáltatásban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történő részvétel ideje az eddigi legfeljebb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3 napról 15 napra 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emelkedett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nemcsak munkaerő-piaci, hanem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egészségügyi és szociális szolgáltatás is biztosítható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, melyek szintén közfoglalkoztatási jogviszonynak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minősülnek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Kftv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. új rendelkezései pontosan meghatározzák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az állami képviselő ellenőrzési jogához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kapcsolódó részjogosítványokat, amelyeket a szociális szövetkezet és a használatba adó közötti szerződésben is rögzíteni kell. </a:t>
            </a:r>
          </a:p>
        </p:txBody>
      </p:sp>
    </p:spTree>
    <p:extLst>
      <p:ext uri="{BB962C8B-B14F-4D97-AF65-F5344CB8AC3E}">
        <p14:creationId xmlns:p14="http://schemas.microsoft.com/office/powerpoint/2010/main" val="916806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9869</TotalTime>
  <Words>1259</Words>
  <Application>Microsoft Office PowerPoint</Application>
  <PresentationFormat>Diavetítés a képernyőre (4:3 oldalarány)</PresentationFormat>
  <Paragraphs>163</Paragraphs>
  <Slides>22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8</vt:i4>
      </vt:variant>
      <vt:variant>
        <vt:lpstr>Diacímek</vt:lpstr>
      </vt:variant>
      <vt:variant>
        <vt:i4>22</vt:i4>
      </vt:variant>
    </vt:vector>
  </HeadingPairs>
  <TitlesOfParts>
    <vt:vector size="30" baseType="lpstr">
      <vt:lpstr>Office Theme</vt:lpstr>
      <vt:lpstr>Beloldalak</vt:lpstr>
      <vt:lpstr>1_Beloldalak</vt:lpstr>
      <vt:lpstr>2_Beloldalak</vt:lpstr>
      <vt:lpstr>3_Beloldalak</vt:lpstr>
      <vt:lpstr>4_Beloldalak</vt:lpstr>
      <vt:lpstr>5_Beloldalak</vt:lpstr>
      <vt:lpstr>6_Beloldalak</vt:lpstr>
      <vt:lpstr> Magyar Önkormányzati   Szövetség Társadalmi integráció a kistelepüléseken workshop  A közfoglalkoztatás 2017-2018. évi kihívásai </vt:lpstr>
      <vt:lpstr>Mit jelent a közfoglalkoztatás?</vt:lpstr>
      <vt:lpstr>Problémák</vt:lpstr>
      <vt:lpstr>2017. évi főbb célok I.</vt:lpstr>
      <vt:lpstr>PowerPoint bemutató</vt:lpstr>
      <vt:lpstr> </vt:lpstr>
      <vt:lpstr>Közfoglalkoztatási támogatások forrása  </vt:lpstr>
      <vt:lpstr>Közfoglalkoztatás megvalósulása 2017. évben</vt:lpstr>
      <vt:lpstr>A 2017. év I. félévében megvalósított jogszabályi változások</vt:lpstr>
      <vt:lpstr>A 2017. év I. félévében megvalósított jogszabályi változások II.</vt:lpstr>
      <vt:lpstr>A 2017. év I. félévében megvalósított jogszabályi változások III.</vt:lpstr>
      <vt:lpstr>A közfoglalkoztatás keretében 2017. évben tett intézkedések</vt:lpstr>
      <vt:lpstr>Egyes munkaerőpiaci intézkedésekről szóló 1139/2017. (III.20.) Korm.határozat főbb intézkedései I.</vt:lpstr>
      <vt:lpstr>Egyes munkaerőpiaci intézkedésekről szóló 1139/2017. (III.20.) Korm. határozat főbb intézkedései II.</vt:lpstr>
      <vt:lpstr>Egyes munkaerőpiaci intézkedésekről szóló 1139/2017. (III.20.) Korm. határozat főbb intézkedései III.</vt:lpstr>
      <vt:lpstr>Egyes munkaerőpiaci intézkedésekről szóló 1139/2017. (III.20.) Korm. határozat főbb intézkedései VI.</vt:lpstr>
      <vt:lpstr>2017. év II. felére tervezett intézkedések, főbb célkitűzések, jelentősebb programok</vt:lpstr>
      <vt:lpstr>A közfoglalkoztatás 2018. év kihívásai</vt:lpstr>
      <vt:lpstr>A közfoglalkoztatás 2018. év kihívásai</vt:lpstr>
      <vt:lpstr>2018. évi programok megvalósítása</vt:lpstr>
      <vt:lpstr>Webes elérhetőségek</vt:lpstr>
      <vt:lpstr> KÖSZÖNÖM MEGTISZTELŐ FIGYELMÜKET!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</dc:creator>
  <cp:lastModifiedBy>Lőrincz Leó</cp:lastModifiedBy>
  <cp:revision>900</cp:revision>
  <cp:lastPrinted>2016-11-15T10:54:44Z</cp:lastPrinted>
  <dcterms:created xsi:type="dcterms:W3CDTF">2010-06-15T13:49:13Z</dcterms:created>
  <dcterms:modified xsi:type="dcterms:W3CDTF">2017-10-24T14:14:38Z</dcterms:modified>
</cp:coreProperties>
</file>