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3"/>
  </p:notesMasterIdLst>
  <p:sldIdLst>
    <p:sldId id="265" r:id="rId2"/>
    <p:sldId id="291" r:id="rId3"/>
    <p:sldId id="305" r:id="rId4"/>
    <p:sldId id="306" r:id="rId5"/>
    <p:sldId id="307" r:id="rId6"/>
    <p:sldId id="308" r:id="rId7"/>
    <p:sldId id="266" r:id="rId8"/>
    <p:sldId id="310" r:id="rId9"/>
    <p:sldId id="292" r:id="rId10"/>
    <p:sldId id="267" r:id="rId11"/>
    <p:sldId id="303" r:id="rId1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Magyar%20Falvak%20Program\ad&#243;er&#337;-n&#233;pess&#233;gv&#225;ltoz&#225;s10-18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Magyar%20Falvak%20Program\ad&#243;er&#337;-n&#233;pess&#233;gv&#225;ltoz&#225;s10-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Magyar%20Falvak%20Program\ad&#243;er&#337;-n&#233;pess&#233;gv&#225;ltoz&#225;s10-18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v&#225;laszt&#225;s2018\&#246;sszevet&#233;sek18-1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\Documents\Falusz&#246;v\v&#225;laszt&#225;s2018\&#246;sszevet&#233;sek18-14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pPr>
            <a:r>
              <a:rPr lang="hu-HU" dirty="0">
                <a:solidFill>
                  <a:schemeClr val="bg1"/>
                </a:solidFill>
              </a:rPr>
              <a:t>Érintett települések 5 e alatt</a:t>
            </a:r>
            <a:endParaRPr 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8387499999999993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bg1"/>
              </a:solidFill>
              <a:latin typeface="+mj-lt"/>
              <a:ea typeface="+mj-ea"/>
              <a:cs typeface="+mj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9.0358705161854749E-2"/>
          <c:y val="0.16245377661125693"/>
          <c:w val="0.82362970253718282"/>
          <c:h val="0.6025127588218139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összesítés!$A$3:$A$21</c:f>
              <c:strCache>
                <c:ptCount val="19"/>
                <c:pt idx="0">
                  <c:v>Győr-M-S</c:v>
                </c:pt>
                <c:pt idx="1">
                  <c:v>Vas</c:v>
                </c:pt>
                <c:pt idx="2">
                  <c:v>Zala</c:v>
                </c:pt>
                <c:pt idx="3">
                  <c:v>Fejér</c:v>
                </c:pt>
                <c:pt idx="4">
                  <c:v>Kom-Esz</c:v>
                </c:pt>
                <c:pt idx="5">
                  <c:v>Veszprém</c:v>
                </c:pt>
                <c:pt idx="6">
                  <c:v>Baranya</c:v>
                </c:pt>
                <c:pt idx="7">
                  <c:v>Somogy</c:v>
                </c:pt>
                <c:pt idx="8">
                  <c:v>Tolna</c:v>
                </c:pt>
                <c:pt idx="9">
                  <c:v>Szab-Sz-B</c:v>
                </c:pt>
                <c:pt idx="10">
                  <c:v>Hajdú-B</c:v>
                </c:pt>
                <c:pt idx="11">
                  <c:v>Jász-N-Sz</c:v>
                </c:pt>
                <c:pt idx="12">
                  <c:v>Borsod-A-Z</c:v>
                </c:pt>
                <c:pt idx="13">
                  <c:v>Heves</c:v>
                </c:pt>
                <c:pt idx="14">
                  <c:v>Nógrád</c:v>
                </c:pt>
                <c:pt idx="15">
                  <c:v>Bács-Kisk</c:v>
                </c:pt>
                <c:pt idx="16">
                  <c:v>Csongrád</c:v>
                </c:pt>
                <c:pt idx="17">
                  <c:v>Békés</c:v>
                </c:pt>
                <c:pt idx="18">
                  <c:v>Pest</c:v>
                </c:pt>
              </c:strCache>
            </c:strRef>
          </c:cat>
          <c:val>
            <c:numRef>
              <c:f>összesítés!$B$3:$B$21</c:f>
              <c:numCache>
                <c:formatCode>General</c:formatCode>
                <c:ptCount val="19"/>
                <c:pt idx="0">
                  <c:v>176</c:v>
                </c:pt>
                <c:pt idx="1">
                  <c:v>210</c:v>
                </c:pt>
                <c:pt idx="2">
                  <c:v>253</c:v>
                </c:pt>
                <c:pt idx="3">
                  <c:v>95</c:v>
                </c:pt>
                <c:pt idx="4">
                  <c:v>65</c:v>
                </c:pt>
                <c:pt idx="5">
                  <c:v>207</c:v>
                </c:pt>
                <c:pt idx="6">
                  <c:v>294</c:v>
                </c:pt>
                <c:pt idx="7">
                  <c:v>238</c:v>
                </c:pt>
                <c:pt idx="8">
                  <c:v>101</c:v>
                </c:pt>
                <c:pt idx="9">
                  <c:v>211</c:v>
                </c:pt>
                <c:pt idx="10">
                  <c:v>61</c:v>
                </c:pt>
                <c:pt idx="11">
                  <c:v>57</c:v>
                </c:pt>
                <c:pt idx="12">
                  <c:v>339</c:v>
                </c:pt>
                <c:pt idx="13">
                  <c:v>115</c:v>
                </c:pt>
                <c:pt idx="14">
                  <c:v>126</c:v>
                </c:pt>
                <c:pt idx="15">
                  <c:v>100</c:v>
                </c:pt>
                <c:pt idx="16">
                  <c:v>49</c:v>
                </c:pt>
                <c:pt idx="17">
                  <c:v>57</c:v>
                </c:pt>
                <c:pt idx="18">
                  <c:v>119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E1-4EEA-85E2-79BCD0229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overlap val="-27"/>
        <c:axId val="268631656"/>
        <c:axId val="268632440"/>
      </c:barChart>
      <c:lineChart>
        <c:grouping val="standard"/>
        <c:varyColors val="0"/>
        <c:ser>
          <c:idx val="1"/>
          <c:order val="1"/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777777777777776E-2"/>
                  <c:y val="3.3333333333333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6666666666664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166666666666691E-2"/>
                  <c:y val="3.5185185185185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388888888888889E-2"/>
                  <c:y val="-3.7962962962962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777777777777776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0555555555555555E-2"/>
                  <c:y val="-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6388888888888889E-2"/>
                  <c:y val="2.0370370370370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6388888888888941E-2"/>
                  <c:y val="-2.6851851851851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555555555555555E-2"/>
                  <c:y val="2.8703703703703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361111111111111E-2"/>
                  <c:y val="-2.6851851851851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6111111111111108E-2"/>
                  <c:y val="2.314814814814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0555555555555555E-2"/>
                  <c:y val="1.2037037037037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3333333333333437E-2"/>
                  <c:y val="-5.8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6388888888888889E-2"/>
                  <c:y val="3.7962962962962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4.1666666666666768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2.9166666666666667E-2"/>
                  <c:y val="3.6111111111111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3.1944444444444546E-2"/>
                  <c:y val="-3.9814814814814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4.4444444444444446E-2"/>
                  <c:y val="4.166666666666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2.7777777777777981E-2"/>
                  <c:y val="3.5185185185185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1E1-4EEA-85E2-79BCD0229A6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összesítés!$A$3:$A$21</c:f>
              <c:strCache>
                <c:ptCount val="19"/>
                <c:pt idx="0">
                  <c:v>Győr-M-S</c:v>
                </c:pt>
                <c:pt idx="1">
                  <c:v>Vas</c:v>
                </c:pt>
                <c:pt idx="2">
                  <c:v>Zala</c:v>
                </c:pt>
                <c:pt idx="3">
                  <c:v>Fejér</c:v>
                </c:pt>
                <c:pt idx="4">
                  <c:v>Kom-Esz</c:v>
                </c:pt>
                <c:pt idx="5">
                  <c:v>Veszprém</c:v>
                </c:pt>
                <c:pt idx="6">
                  <c:v>Baranya</c:v>
                </c:pt>
                <c:pt idx="7">
                  <c:v>Somogy</c:v>
                </c:pt>
                <c:pt idx="8">
                  <c:v>Tolna</c:v>
                </c:pt>
                <c:pt idx="9">
                  <c:v>Szab-Sz-B</c:v>
                </c:pt>
                <c:pt idx="10">
                  <c:v>Hajdú-B</c:v>
                </c:pt>
                <c:pt idx="11">
                  <c:v>Jász-N-Sz</c:v>
                </c:pt>
                <c:pt idx="12">
                  <c:v>Borsod-A-Z</c:v>
                </c:pt>
                <c:pt idx="13">
                  <c:v>Heves</c:v>
                </c:pt>
                <c:pt idx="14">
                  <c:v>Nógrád</c:v>
                </c:pt>
                <c:pt idx="15">
                  <c:v>Bács-Kisk</c:v>
                </c:pt>
                <c:pt idx="16">
                  <c:v>Csongrád</c:v>
                </c:pt>
                <c:pt idx="17">
                  <c:v>Békés</c:v>
                </c:pt>
                <c:pt idx="18">
                  <c:v>Pest</c:v>
                </c:pt>
              </c:strCache>
            </c:strRef>
          </c:cat>
          <c:val>
            <c:numRef>
              <c:f>összesítés!$C$3:$C$21</c:f>
              <c:numCache>
                <c:formatCode>0%</c:formatCode>
                <c:ptCount val="19"/>
                <c:pt idx="0">
                  <c:v>0.96174863387978138</c:v>
                </c:pt>
                <c:pt idx="1">
                  <c:v>0.97222222222222221</c:v>
                </c:pt>
                <c:pt idx="2">
                  <c:v>0.98062015503875966</c:v>
                </c:pt>
                <c:pt idx="3">
                  <c:v>0.87962962962962965</c:v>
                </c:pt>
                <c:pt idx="4">
                  <c:v>0.85526315789473684</c:v>
                </c:pt>
                <c:pt idx="5">
                  <c:v>0.95391705069124422</c:v>
                </c:pt>
                <c:pt idx="6">
                  <c:v>0.97674418604651159</c:v>
                </c:pt>
                <c:pt idx="7">
                  <c:v>0.96747967479674801</c:v>
                </c:pt>
                <c:pt idx="8">
                  <c:v>0.92660550458715596</c:v>
                </c:pt>
                <c:pt idx="9">
                  <c:v>0.92139737991266379</c:v>
                </c:pt>
                <c:pt idx="10">
                  <c:v>0.74390243902439024</c:v>
                </c:pt>
                <c:pt idx="11">
                  <c:v>0.73076923076923073</c:v>
                </c:pt>
                <c:pt idx="12">
                  <c:v>0.94692737430167595</c:v>
                </c:pt>
                <c:pt idx="13">
                  <c:v>0.95041322314049592</c:v>
                </c:pt>
                <c:pt idx="14">
                  <c:v>0.96183206106870234</c:v>
                </c:pt>
                <c:pt idx="15">
                  <c:v>0.84033613445378152</c:v>
                </c:pt>
                <c:pt idx="16">
                  <c:v>0.81666666666666665</c:v>
                </c:pt>
                <c:pt idx="17">
                  <c:v>0.76</c:v>
                </c:pt>
                <c:pt idx="18">
                  <c:v>0.63636363636363635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1E1-4EEA-85E2-79BCD0229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8630088"/>
        <c:axId val="268629696"/>
      </c:lineChart>
      <c:catAx>
        <c:axId val="268631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68632440"/>
        <c:crosses val="autoZero"/>
        <c:auto val="1"/>
        <c:lblAlgn val="ctr"/>
        <c:lblOffset val="100"/>
        <c:noMultiLvlLbl val="0"/>
      </c:catAx>
      <c:valAx>
        <c:axId val="268632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68631656"/>
        <c:crosses val="autoZero"/>
        <c:crossBetween val="between"/>
      </c:valAx>
      <c:valAx>
        <c:axId val="268629696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68630088"/>
        <c:crosses val="max"/>
        <c:crossBetween val="between"/>
      </c:valAx>
      <c:catAx>
        <c:axId val="268630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68629696"/>
        <c:crosses val="autoZero"/>
        <c:auto val="1"/>
        <c:lblAlgn val="ctr"/>
        <c:lblOffset val="100"/>
        <c:noMultiLvlLbl val="0"/>
      </c:cat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pPr>
            <a:r>
              <a:rPr lang="hu-HU" dirty="0">
                <a:solidFill>
                  <a:schemeClr val="bg2"/>
                </a:solidFill>
              </a:rPr>
              <a:t>Megyék </a:t>
            </a:r>
            <a:r>
              <a:rPr lang="en-US" dirty="0">
                <a:solidFill>
                  <a:schemeClr val="bg2"/>
                </a:solidFill>
              </a:rPr>
              <a:t>l</a:t>
            </a:r>
            <a:r>
              <a:rPr lang="hu-HU" dirty="0" err="1">
                <a:solidFill>
                  <a:schemeClr val="bg2"/>
                </a:solidFill>
              </a:rPr>
              <a:t>akos</a:t>
            </a:r>
            <a:r>
              <a:rPr lang="en-US" dirty="0" err="1">
                <a:solidFill>
                  <a:schemeClr val="bg2"/>
                </a:solidFill>
              </a:rPr>
              <a:t>sá</a:t>
            </a:r>
            <a:r>
              <a:rPr lang="hu-HU" dirty="0" err="1">
                <a:solidFill>
                  <a:schemeClr val="bg2"/>
                </a:solidFill>
              </a:rPr>
              <a:t>gának</a:t>
            </a:r>
            <a:r>
              <a:rPr lang="hu-HU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változás</a:t>
            </a:r>
            <a:r>
              <a:rPr lang="hu-HU" dirty="0">
                <a:solidFill>
                  <a:schemeClr val="bg2"/>
                </a:solidFill>
              </a:rPr>
              <a:t>a</a:t>
            </a:r>
            <a:r>
              <a:rPr lang="en-US" dirty="0">
                <a:solidFill>
                  <a:schemeClr val="bg2"/>
                </a:solidFill>
              </a:rPr>
              <a:t> 201</a:t>
            </a:r>
            <a:r>
              <a:rPr lang="hu-HU" dirty="0">
                <a:solidFill>
                  <a:schemeClr val="bg2"/>
                </a:solidFill>
              </a:rPr>
              <a:t>8./</a:t>
            </a:r>
            <a:r>
              <a:rPr lang="en-US" dirty="0">
                <a:solidFill>
                  <a:schemeClr val="bg2"/>
                </a:solidFill>
              </a:rPr>
              <a:t>201</a:t>
            </a:r>
            <a:r>
              <a:rPr lang="hu-HU" dirty="0">
                <a:solidFill>
                  <a:schemeClr val="bg2"/>
                </a:solidFill>
              </a:rPr>
              <a:t>0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bg2"/>
              </a:solidFill>
              <a:latin typeface="+mj-lt"/>
              <a:ea typeface="+mj-ea"/>
              <a:cs typeface="+mj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7.5235236220472443E-2"/>
          <c:y val="9.0569553805774278E-2"/>
          <c:w val="0.90254254155730529"/>
          <c:h val="0.741579469233012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összesítés!$F$2</c:f>
              <c:strCache>
                <c:ptCount val="1"/>
                <c:pt idx="0">
                  <c:v>átlag 5 e alatt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összesítés!$A$3:$A$21</c:f>
              <c:strCache>
                <c:ptCount val="19"/>
                <c:pt idx="0">
                  <c:v>Győr-M-S</c:v>
                </c:pt>
                <c:pt idx="1">
                  <c:v>Vas</c:v>
                </c:pt>
                <c:pt idx="2">
                  <c:v>Zala</c:v>
                </c:pt>
                <c:pt idx="3">
                  <c:v>Fejér</c:v>
                </c:pt>
                <c:pt idx="4">
                  <c:v>Kom-Esz</c:v>
                </c:pt>
                <c:pt idx="5">
                  <c:v>Veszprém</c:v>
                </c:pt>
                <c:pt idx="6">
                  <c:v>Baranya</c:v>
                </c:pt>
                <c:pt idx="7">
                  <c:v>Somogy</c:v>
                </c:pt>
                <c:pt idx="8">
                  <c:v>Tolna</c:v>
                </c:pt>
                <c:pt idx="9">
                  <c:v>Szab-Sz-B</c:v>
                </c:pt>
                <c:pt idx="10">
                  <c:v>Hajdú-B</c:v>
                </c:pt>
                <c:pt idx="11">
                  <c:v>Jász-N-Sz</c:v>
                </c:pt>
                <c:pt idx="12">
                  <c:v>Borsod-A-Z</c:v>
                </c:pt>
                <c:pt idx="13">
                  <c:v>Heves</c:v>
                </c:pt>
                <c:pt idx="14">
                  <c:v>Nógrád</c:v>
                </c:pt>
                <c:pt idx="15">
                  <c:v>Bács-Kisk</c:v>
                </c:pt>
                <c:pt idx="16">
                  <c:v>Csongrád</c:v>
                </c:pt>
                <c:pt idx="17">
                  <c:v>Békés</c:v>
                </c:pt>
                <c:pt idx="18">
                  <c:v>Pest</c:v>
                </c:pt>
              </c:strCache>
            </c:strRef>
          </c:cat>
          <c:val>
            <c:numRef>
              <c:f>összesítés!$F$3:$F$21</c:f>
              <c:numCache>
                <c:formatCode>0.0%</c:formatCode>
                <c:ptCount val="19"/>
                <c:pt idx="0">
                  <c:v>1.0348256687096644</c:v>
                </c:pt>
                <c:pt idx="1">
                  <c:v>0.96204132939415044</c:v>
                </c:pt>
                <c:pt idx="2">
                  <c:v>0.96122130294230457</c:v>
                </c:pt>
                <c:pt idx="3">
                  <c:v>0.99897295628944538</c:v>
                </c:pt>
                <c:pt idx="4">
                  <c:v>0.98843774204686496</c:v>
                </c:pt>
                <c:pt idx="5">
                  <c:v>0.9726134488956738</c:v>
                </c:pt>
                <c:pt idx="6">
                  <c:v>0.95572007010334203</c:v>
                </c:pt>
                <c:pt idx="7">
                  <c:v>0.95663727181715552</c:v>
                </c:pt>
                <c:pt idx="8">
                  <c:v>0.94117137636289627</c:v>
                </c:pt>
                <c:pt idx="9">
                  <c:v>1.0147809192364554</c:v>
                </c:pt>
                <c:pt idx="10">
                  <c:v>0.98707817075918003</c:v>
                </c:pt>
                <c:pt idx="11">
                  <c:v>0.95216502339951836</c:v>
                </c:pt>
                <c:pt idx="12">
                  <c:v>0.95158695512810731</c:v>
                </c:pt>
                <c:pt idx="13">
                  <c:v>0.95017154148481098</c:v>
                </c:pt>
                <c:pt idx="14">
                  <c:v>0.94550658545141431</c:v>
                </c:pt>
                <c:pt idx="15">
                  <c:v>0.95973310492867636</c:v>
                </c:pt>
                <c:pt idx="16">
                  <c:v>0.96667332069068768</c:v>
                </c:pt>
                <c:pt idx="17">
                  <c:v>0.92211767063517369</c:v>
                </c:pt>
                <c:pt idx="18">
                  <c:v>1.0299753044366857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64-4166-B4F5-78E112F8941E}"/>
            </c:ext>
          </c:extLst>
        </c:ser>
        <c:ser>
          <c:idx val="1"/>
          <c:order val="1"/>
          <c:tx>
            <c:strRef>
              <c:f>összesítés!$G$2</c:f>
              <c:strCache>
                <c:ptCount val="1"/>
                <c:pt idx="0">
                  <c:v>átlag 5 e fölött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összesítés!$A$3:$A$21</c:f>
              <c:strCache>
                <c:ptCount val="19"/>
                <c:pt idx="0">
                  <c:v>Győr-M-S</c:v>
                </c:pt>
                <c:pt idx="1">
                  <c:v>Vas</c:v>
                </c:pt>
                <c:pt idx="2">
                  <c:v>Zala</c:v>
                </c:pt>
                <c:pt idx="3">
                  <c:v>Fejér</c:v>
                </c:pt>
                <c:pt idx="4">
                  <c:v>Kom-Esz</c:v>
                </c:pt>
                <c:pt idx="5">
                  <c:v>Veszprém</c:v>
                </c:pt>
                <c:pt idx="6">
                  <c:v>Baranya</c:v>
                </c:pt>
                <c:pt idx="7">
                  <c:v>Somogy</c:v>
                </c:pt>
                <c:pt idx="8">
                  <c:v>Tolna</c:v>
                </c:pt>
                <c:pt idx="9">
                  <c:v>Szab-Sz-B</c:v>
                </c:pt>
                <c:pt idx="10">
                  <c:v>Hajdú-B</c:v>
                </c:pt>
                <c:pt idx="11">
                  <c:v>Jász-N-Sz</c:v>
                </c:pt>
                <c:pt idx="12">
                  <c:v>Borsod-A-Z</c:v>
                </c:pt>
                <c:pt idx="13">
                  <c:v>Heves</c:v>
                </c:pt>
                <c:pt idx="14">
                  <c:v>Nógrád</c:v>
                </c:pt>
                <c:pt idx="15">
                  <c:v>Bács-Kisk</c:v>
                </c:pt>
                <c:pt idx="16">
                  <c:v>Csongrád</c:v>
                </c:pt>
                <c:pt idx="17">
                  <c:v>Békés</c:v>
                </c:pt>
                <c:pt idx="18">
                  <c:v>Pest</c:v>
                </c:pt>
              </c:strCache>
            </c:strRef>
          </c:cat>
          <c:val>
            <c:numRef>
              <c:f>összesítés!$G$3:$G$21</c:f>
              <c:numCache>
                <c:formatCode>0.0%</c:formatCode>
                <c:ptCount val="19"/>
                <c:pt idx="0">
                  <c:v>1.0003533682418324</c:v>
                </c:pt>
                <c:pt idx="1">
                  <c:v>0.96425262731246919</c:v>
                </c:pt>
                <c:pt idx="2">
                  <c:v>0.95299928848995674</c:v>
                </c:pt>
                <c:pt idx="3">
                  <c:v>0.97222493291046597</c:v>
                </c:pt>
                <c:pt idx="4">
                  <c:v>0.97163724369490667</c:v>
                </c:pt>
                <c:pt idx="5">
                  <c:v>0.96035647066378826</c:v>
                </c:pt>
                <c:pt idx="6">
                  <c:v>0.96511092150170652</c:v>
                </c:pt>
                <c:pt idx="7">
                  <c:v>0.95690270701188862</c:v>
                </c:pt>
                <c:pt idx="8">
                  <c:v>0.94720020455126563</c:v>
                </c:pt>
                <c:pt idx="9">
                  <c:v>0.98954010470749565</c:v>
                </c:pt>
                <c:pt idx="10">
                  <c:v>0.98344572773303585</c:v>
                </c:pt>
                <c:pt idx="11">
                  <c:v>0.94510803098247043</c:v>
                </c:pt>
                <c:pt idx="12">
                  <c:v>0.93898530798339941</c:v>
                </c:pt>
                <c:pt idx="13">
                  <c:v>0.9498825722273998</c:v>
                </c:pt>
                <c:pt idx="14">
                  <c:v>0.9193631468040272</c:v>
                </c:pt>
                <c:pt idx="15">
                  <c:v>0.9727283320118113</c:v>
                </c:pt>
                <c:pt idx="16">
                  <c:v>0.97507749726253445</c:v>
                </c:pt>
                <c:pt idx="17">
                  <c:v>0.9402598080912089</c:v>
                </c:pt>
                <c:pt idx="18">
                  <c:v>1.0561994328134123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264-4166-B4F5-78E112F89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53144464"/>
        <c:axId val="353144072"/>
      </c:barChart>
      <c:catAx>
        <c:axId val="353144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3144072"/>
        <c:crosses val="autoZero"/>
        <c:auto val="1"/>
        <c:lblAlgn val="ctr"/>
        <c:lblOffset val="100"/>
        <c:noMultiLvlLbl val="0"/>
      </c:catAx>
      <c:valAx>
        <c:axId val="353144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314446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pPr>
            <a:r>
              <a:rPr lang="hu-HU" dirty="0">
                <a:solidFill>
                  <a:schemeClr val="bg2"/>
                </a:solidFill>
              </a:rPr>
              <a:t>IPA </a:t>
            </a:r>
            <a:r>
              <a:rPr lang="en-US" dirty="0" err="1">
                <a:solidFill>
                  <a:schemeClr val="bg2"/>
                </a:solidFill>
              </a:rPr>
              <a:t>decilisek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lakosságváltozása</a:t>
            </a:r>
            <a:r>
              <a:rPr lang="hu-HU" dirty="0">
                <a:solidFill>
                  <a:schemeClr val="bg2"/>
                </a:solidFill>
              </a:rPr>
              <a:t> 5 e alatt </a:t>
            </a:r>
            <a:r>
              <a:rPr lang="hu-HU" dirty="0" smtClean="0">
                <a:solidFill>
                  <a:schemeClr val="bg2"/>
                </a:solidFill>
              </a:rPr>
              <a:t>2018/2010.</a:t>
            </a:r>
            <a:endParaRPr lang="hu-HU" dirty="0">
              <a:solidFill>
                <a:schemeClr val="bg2"/>
              </a:solidFill>
            </a:endParaRPr>
          </a:p>
        </c:rich>
      </c:tx>
      <c:layout>
        <c:manualLayout>
          <c:xMode val="edge"/>
          <c:yMode val="edge"/>
          <c:x val="0.1455346675415573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bg2"/>
              </a:solidFill>
              <a:latin typeface="+mj-lt"/>
              <a:ea typeface="+mj-ea"/>
              <a:cs typeface="+mj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összesítés!$D$2</c:f>
              <c:strCache>
                <c:ptCount val="1"/>
                <c:pt idx="0">
                  <c:v>felső 10%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összesítés!$A$3:$A$21</c:f>
              <c:strCache>
                <c:ptCount val="19"/>
                <c:pt idx="0">
                  <c:v>Győr-M-S</c:v>
                </c:pt>
                <c:pt idx="1">
                  <c:v>Vas</c:v>
                </c:pt>
                <c:pt idx="2">
                  <c:v>Zala</c:v>
                </c:pt>
                <c:pt idx="3">
                  <c:v>Fejér</c:v>
                </c:pt>
                <c:pt idx="4">
                  <c:v>Kom-Esz</c:v>
                </c:pt>
                <c:pt idx="5">
                  <c:v>Veszprém</c:v>
                </c:pt>
                <c:pt idx="6">
                  <c:v>Baranya</c:v>
                </c:pt>
                <c:pt idx="7">
                  <c:v>Somogy</c:v>
                </c:pt>
                <c:pt idx="8">
                  <c:v>Tolna</c:v>
                </c:pt>
                <c:pt idx="9">
                  <c:v>Szab-Sz-B</c:v>
                </c:pt>
                <c:pt idx="10">
                  <c:v>Hajdú-B</c:v>
                </c:pt>
                <c:pt idx="11">
                  <c:v>Jász-N-Sz</c:v>
                </c:pt>
                <c:pt idx="12">
                  <c:v>Borsod-A-Z</c:v>
                </c:pt>
                <c:pt idx="13">
                  <c:v>Heves</c:v>
                </c:pt>
                <c:pt idx="14">
                  <c:v>Nógrád</c:v>
                </c:pt>
                <c:pt idx="15">
                  <c:v>Bács-Kisk</c:v>
                </c:pt>
                <c:pt idx="16">
                  <c:v>Csongrád</c:v>
                </c:pt>
                <c:pt idx="17">
                  <c:v>Békés</c:v>
                </c:pt>
                <c:pt idx="18">
                  <c:v>Pest</c:v>
                </c:pt>
              </c:strCache>
            </c:strRef>
          </c:cat>
          <c:val>
            <c:numRef>
              <c:f>összesítés!$D$3:$D$21</c:f>
              <c:numCache>
                <c:formatCode>0%</c:formatCode>
                <c:ptCount val="19"/>
                <c:pt idx="0">
                  <c:v>1.0205073808892424</c:v>
                </c:pt>
                <c:pt idx="1">
                  <c:v>0.97</c:v>
                </c:pt>
                <c:pt idx="2">
                  <c:v>0.96</c:v>
                </c:pt>
                <c:pt idx="3">
                  <c:v>1.0108232700305657</c:v>
                </c:pt>
                <c:pt idx="4">
                  <c:v>0.98</c:v>
                </c:pt>
                <c:pt idx="5">
                  <c:v>0.98</c:v>
                </c:pt>
                <c:pt idx="6">
                  <c:v>0.94939791187164346</c:v>
                </c:pt>
                <c:pt idx="7">
                  <c:v>0.97</c:v>
                </c:pt>
                <c:pt idx="8">
                  <c:v>0.93</c:v>
                </c:pt>
                <c:pt idx="9">
                  <c:v>0.99</c:v>
                </c:pt>
                <c:pt idx="10">
                  <c:v>0.99902135231316724</c:v>
                </c:pt>
                <c:pt idx="11">
                  <c:v>0.96</c:v>
                </c:pt>
                <c:pt idx="12">
                  <c:v>0.94394029718928707</c:v>
                </c:pt>
                <c:pt idx="13">
                  <c:v>0.97</c:v>
                </c:pt>
                <c:pt idx="14">
                  <c:v>0.94</c:v>
                </c:pt>
                <c:pt idx="15">
                  <c:v>0.97771914394605686</c:v>
                </c:pt>
                <c:pt idx="16">
                  <c:v>1.0086755349913246</c:v>
                </c:pt>
                <c:pt idx="17">
                  <c:v>0.90336134453781514</c:v>
                </c:pt>
                <c:pt idx="18">
                  <c:v>1.07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43-4602-8928-18CA7D0B9BAE}"/>
            </c:ext>
          </c:extLst>
        </c:ser>
        <c:ser>
          <c:idx val="1"/>
          <c:order val="1"/>
          <c:tx>
            <c:strRef>
              <c:f>összesítés!$E$2</c:f>
              <c:strCache>
                <c:ptCount val="1"/>
                <c:pt idx="0">
                  <c:v>alsó 10%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összesítés!$A$3:$A$21</c:f>
              <c:strCache>
                <c:ptCount val="19"/>
                <c:pt idx="0">
                  <c:v>Győr-M-S</c:v>
                </c:pt>
                <c:pt idx="1">
                  <c:v>Vas</c:v>
                </c:pt>
                <c:pt idx="2">
                  <c:v>Zala</c:v>
                </c:pt>
                <c:pt idx="3">
                  <c:v>Fejér</c:v>
                </c:pt>
                <c:pt idx="4">
                  <c:v>Kom-Esz</c:v>
                </c:pt>
                <c:pt idx="5">
                  <c:v>Veszprém</c:v>
                </c:pt>
                <c:pt idx="6">
                  <c:v>Baranya</c:v>
                </c:pt>
                <c:pt idx="7">
                  <c:v>Somogy</c:v>
                </c:pt>
                <c:pt idx="8">
                  <c:v>Tolna</c:v>
                </c:pt>
                <c:pt idx="9">
                  <c:v>Szab-Sz-B</c:v>
                </c:pt>
                <c:pt idx="10">
                  <c:v>Hajdú-B</c:v>
                </c:pt>
                <c:pt idx="11">
                  <c:v>Jász-N-Sz</c:v>
                </c:pt>
                <c:pt idx="12">
                  <c:v>Borsod-A-Z</c:v>
                </c:pt>
                <c:pt idx="13">
                  <c:v>Heves</c:v>
                </c:pt>
                <c:pt idx="14">
                  <c:v>Nógrád</c:v>
                </c:pt>
                <c:pt idx="15">
                  <c:v>Bács-Kisk</c:v>
                </c:pt>
                <c:pt idx="16">
                  <c:v>Csongrád</c:v>
                </c:pt>
                <c:pt idx="17">
                  <c:v>Békés</c:v>
                </c:pt>
                <c:pt idx="18">
                  <c:v>Pest</c:v>
                </c:pt>
              </c:strCache>
            </c:strRef>
          </c:cat>
          <c:val>
            <c:numRef>
              <c:f>összesítés!$E$3:$E$21</c:f>
              <c:numCache>
                <c:formatCode>0%</c:formatCode>
                <c:ptCount val="19"/>
                <c:pt idx="0">
                  <c:v>0.98741708934841987</c:v>
                </c:pt>
                <c:pt idx="1">
                  <c:v>0.93</c:v>
                </c:pt>
                <c:pt idx="2">
                  <c:v>0.96</c:v>
                </c:pt>
                <c:pt idx="3">
                  <c:v>0.98541894495651716</c:v>
                </c:pt>
                <c:pt idx="4">
                  <c:v>0.97</c:v>
                </c:pt>
                <c:pt idx="5">
                  <c:v>0.95</c:v>
                </c:pt>
                <c:pt idx="6">
                  <c:v>0.94791901012373458</c:v>
                </c:pt>
                <c:pt idx="7">
                  <c:v>0.97</c:v>
                </c:pt>
                <c:pt idx="8">
                  <c:v>0.92</c:v>
                </c:pt>
                <c:pt idx="9">
                  <c:v>1.1000000000000001</c:v>
                </c:pt>
                <c:pt idx="10">
                  <c:v>0.99355777223607644</c:v>
                </c:pt>
                <c:pt idx="11">
                  <c:v>1</c:v>
                </c:pt>
                <c:pt idx="12">
                  <c:v>1.0223932016536519</c:v>
                </c:pt>
                <c:pt idx="13">
                  <c:v>0.91</c:v>
                </c:pt>
                <c:pt idx="14">
                  <c:v>0.96</c:v>
                </c:pt>
                <c:pt idx="15">
                  <c:v>0.97274255523535058</c:v>
                </c:pt>
                <c:pt idx="16">
                  <c:v>0.94387755102040816</c:v>
                </c:pt>
                <c:pt idx="17">
                  <c:v>0.92421646679431624</c:v>
                </c:pt>
                <c:pt idx="18">
                  <c:v>1.01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43-4602-8928-18CA7D0B9B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53146816"/>
        <c:axId val="353149560"/>
      </c:barChart>
      <c:catAx>
        <c:axId val="353146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3149560"/>
        <c:crosses val="autoZero"/>
        <c:auto val="1"/>
        <c:lblAlgn val="ctr"/>
        <c:lblOffset val="100"/>
        <c:noMultiLvlLbl val="0"/>
      </c:catAx>
      <c:valAx>
        <c:axId val="353149560"/>
        <c:scaling>
          <c:orientation val="minMax"/>
          <c:min val="0.8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314681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pPr>
            <a:r>
              <a:rPr lang="en-US">
                <a:solidFill>
                  <a:schemeClr val="bg2"/>
                </a:solidFill>
              </a:rPr>
              <a:t>gyarapodó települések 5 e alatt</a:t>
            </a:r>
            <a:r>
              <a:rPr lang="hu-HU">
                <a:solidFill>
                  <a:schemeClr val="bg2"/>
                </a:solidFill>
              </a:rPr>
              <a:t>i</a:t>
            </a:r>
            <a:r>
              <a:rPr lang="en-US">
                <a:solidFill>
                  <a:schemeClr val="bg2"/>
                </a:solidFill>
              </a:rPr>
              <a:t> %-ban/</a:t>
            </a:r>
            <a:r>
              <a:rPr lang="hu-HU">
                <a:solidFill>
                  <a:schemeClr val="bg2"/>
                </a:solidFill>
              </a:rPr>
              <a:t>10%-ok</a:t>
            </a:r>
            <a:endParaRPr lang="en-US">
              <a:solidFill>
                <a:schemeClr val="bg2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bg2"/>
              </a:solidFill>
              <a:latin typeface="+mj-lt"/>
              <a:ea typeface="+mj-ea"/>
              <a:cs typeface="+mj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összesítés!$H$2</c:f>
              <c:strCache>
                <c:ptCount val="1"/>
                <c:pt idx="0">
                  <c:v>felső 10%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összesítés!$A$3:$A$21</c:f>
              <c:strCache>
                <c:ptCount val="19"/>
                <c:pt idx="0">
                  <c:v>Győr-M-S</c:v>
                </c:pt>
                <c:pt idx="1">
                  <c:v>Vas</c:v>
                </c:pt>
                <c:pt idx="2">
                  <c:v>Zala</c:v>
                </c:pt>
                <c:pt idx="3">
                  <c:v>Fejér</c:v>
                </c:pt>
                <c:pt idx="4">
                  <c:v>Kom-Esz</c:v>
                </c:pt>
                <c:pt idx="5">
                  <c:v>Veszprém</c:v>
                </c:pt>
                <c:pt idx="6">
                  <c:v>Baranya</c:v>
                </c:pt>
                <c:pt idx="7">
                  <c:v>Somogy</c:v>
                </c:pt>
                <c:pt idx="8">
                  <c:v>Tolna</c:v>
                </c:pt>
                <c:pt idx="9">
                  <c:v>Szab-Sz-B</c:v>
                </c:pt>
                <c:pt idx="10">
                  <c:v>Hajdú-B</c:v>
                </c:pt>
                <c:pt idx="11">
                  <c:v>Jász-N-Sz</c:v>
                </c:pt>
                <c:pt idx="12">
                  <c:v>Borsod-A-Z</c:v>
                </c:pt>
                <c:pt idx="13">
                  <c:v>Heves</c:v>
                </c:pt>
                <c:pt idx="14">
                  <c:v>Nógrád</c:v>
                </c:pt>
                <c:pt idx="15">
                  <c:v>Bács-Kisk</c:v>
                </c:pt>
                <c:pt idx="16">
                  <c:v>Csongrád</c:v>
                </c:pt>
                <c:pt idx="17">
                  <c:v>Békés</c:v>
                </c:pt>
                <c:pt idx="18">
                  <c:v>Pest</c:v>
                </c:pt>
              </c:strCache>
            </c:strRef>
          </c:cat>
          <c:val>
            <c:numRef>
              <c:f>összesítés!$H$3:$H$21</c:f>
              <c:numCache>
                <c:formatCode>0%</c:formatCode>
                <c:ptCount val="19"/>
                <c:pt idx="0">
                  <c:v>0.77777777777777779</c:v>
                </c:pt>
                <c:pt idx="1">
                  <c:v>0.14000000000000001</c:v>
                </c:pt>
                <c:pt idx="2">
                  <c:v>0.12</c:v>
                </c:pt>
                <c:pt idx="3">
                  <c:v>0.3</c:v>
                </c:pt>
                <c:pt idx="4">
                  <c:v>0.28999999999999998</c:v>
                </c:pt>
                <c:pt idx="5">
                  <c:v>0.14000000000000001</c:v>
                </c:pt>
                <c:pt idx="6">
                  <c:v>0.16666666666666666</c:v>
                </c:pt>
                <c:pt idx="7">
                  <c:v>0.28999999999999998</c:v>
                </c:pt>
                <c:pt idx="8">
                  <c:v>0.1</c:v>
                </c:pt>
                <c:pt idx="9">
                  <c:v>0.33</c:v>
                </c:pt>
                <c:pt idx="10">
                  <c:v>0.5</c:v>
                </c:pt>
                <c:pt idx="11">
                  <c:v>0</c:v>
                </c:pt>
                <c:pt idx="12">
                  <c:v>5.8823529411764705E-2</c:v>
                </c:pt>
                <c:pt idx="13">
                  <c:v>0.25</c:v>
                </c:pt>
                <c:pt idx="14">
                  <c:v>0.08</c:v>
                </c:pt>
                <c:pt idx="15">
                  <c:v>0.2</c:v>
                </c:pt>
                <c:pt idx="16">
                  <c:v>0.4</c:v>
                </c:pt>
                <c:pt idx="17">
                  <c:v>0</c:v>
                </c:pt>
                <c:pt idx="18">
                  <c:v>0.75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DD-4740-B6DA-E73948D57D66}"/>
            </c:ext>
          </c:extLst>
        </c:ser>
        <c:ser>
          <c:idx val="1"/>
          <c:order val="1"/>
          <c:tx>
            <c:strRef>
              <c:f>összesítés!$I$2</c:f>
              <c:strCache>
                <c:ptCount val="1"/>
                <c:pt idx="0">
                  <c:v>alsó 10%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összesítés!$A$3:$A$21</c:f>
              <c:strCache>
                <c:ptCount val="19"/>
                <c:pt idx="0">
                  <c:v>Győr-M-S</c:v>
                </c:pt>
                <c:pt idx="1">
                  <c:v>Vas</c:v>
                </c:pt>
                <c:pt idx="2">
                  <c:v>Zala</c:v>
                </c:pt>
                <c:pt idx="3">
                  <c:v>Fejér</c:v>
                </c:pt>
                <c:pt idx="4">
                  <c:v>Kom-Esz</c:v>
                </c:pt>
                <c:pt idx="5">
                  <c:v>Veszprém</c:v>
                </c:pt>
                <c:pt idx="6">
                  <c:v>Baranya</c:v>
                </c:pt>
                <c:pt idx="7">
                  <c:v>Somogy</c:v>
                </c:pt>
                <c:pt idx="8">
                  <c:v>Tolna</c:v>
                </c:pt>
                <c:pt idx="9">
                  <c:v>Szab-Sz-B</c:v>
                </c:pt>
                <c:pt idx="10">
                  <c:v>Hajdú-B</c:v>
                </c:pt>
                <c:pt idx="11">
                  <c:v>Jász-N-Sz</c:v>
                </c:pt>
                <c:pt idx="12">
                  <c:v>Borsod-A-Z</c:v>
                </c:pt>
                <c:pt idx="13">
                  <c:v>Heves</c:v>
                </c:pt>
                <c:pt idx="14">
                  <c:v>Nógrád</c:v>
                </c:pt>
                <c:pt idx="15">
                  <c:v>Bács-Kisk</c:v>
                </c:pt>
                <c:pt idx="16">
                  <c:v>Csongrád</c:v>
                </c:pt>
                <c:pt idx="17">
                  <c:v>Békés</c:v>
                </c:pt>
                <c:pt idx="18">
                  <c:v>Pest</c:v>
                </c:pt>
              </c:strCache>
            </c:strRef>
          </c:cat>
          <c:val>
            <c:numRef>
              <c:f>összesítés!$I$3:$I$21</c:f>
              <c:numCache>
                <c:formatCode>0%</c:formatCode>
                <c:ptCount val="19"/>
                <c:pt idx="0">
                  <c:v>0.3888888888888889</c:v>
                </c:pt>
                <c:pt idx="1">
                  <c:v>0.1</c:v>
                </c:pt>
                <c:pt idx="2">
                  <c:v>0.32</c:v>
                </c:pt>
                <c:pt idx="3">
                  <c:v>0.4</c:v>
                </c:pt>
                <c:pt idx="4">
                  <c:v>0.28999999999999998</c:v>
                </c:pt>
                <c:pt idx="5">
                  <c:v>0.19</c:v>
                </c:pt>
                <c:pt idx="6">
                  <c:v>0.16666666666666666</c:v>
                </c:pt>
                <c:pt idx="7">
                  <c:v>0.28999999999999998</c:v>
                </c:pt>
                <c:pt idx="8">
                  <c:v>0.1</c:v>
                </c:pt>
                <c:pt idx="9">
                  <c:v>0.67</c:v>
                </c:pt>
                <c:pt idx="10">
                  <c:v>0.33333333333333331</c:v>
                </c:pt>
                <c:pt idx="11">
                  <c:v>0.33</c:v>
                </c:pt>
                <c:pt idx="12">
                  <c:v>0.52941176470588236</c:v>
                </c:pt>
                <c:pt idx="13">
                  <c:v>0.08</c:v>
                </c:pt>
                <c:pt idx="14">
                  <c:v>0.15</c:v>
                </c:pt>
                <c:pt idx="15">
                  <c:v>0.2</c:v>
                </c:pt>
                <c:pt idx="16">
                  <c:v>0.2</c:v>
                </c:pt>
                <c:pt idx="17">
                  <c:v>0</c:v>
                </c:pt>
                <c:pt idx="18">
                  <c:v>0.57999999999999996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DD-4740-B6DA-E73948D57D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53150736"/>
        <c:axId val="353150344"/>
      </c:barChart>
      <c:catAx>
        <c:axId val="353150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3150344"/>
        <c:crosses val="autoZero"/>
        <c:auto val="1"/>
        <c:lblAlgn val="ctr"/>
        <c:lblOffset val="100"/>
        <c:noMultiLvlLbl val="0"/>
      </c:catAx>
      <c:valAx>
        <c:axId val="353150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315073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u-HU" sz="1500" dirty="0" smtClean="0"/>
              <a:t>győztes</a:t>
            </a:r>
            <a:r>
              <a:rPr lang="en-US" sz="1500" dirty="0" smtClean="0"/>
              <a:t> </a:t>
            </a:r>
            <a:r>
              <a:rPr lang="en-US" sz="1500" dirty="0" err="1"/>
              <a:t>listára</a:t>
            </a:r>
            <a:r>
              <a:rPr lang="en-US" sz="1500" dirty="0"/>
              <a:t> </a:t>
            </a:r>
            <a:r>
              <a:rPr lang="hu-HU" sz="1500" dirty="0" smtClean="0"/>
              <a:t>(</a:t>
            </a:r>
            <a:r>
              <a:rPr lang="en-US" sz="1500" dirty="0" err="1" smtClean="0"/>
              <a:t>megjelentek</a:t>
            </a:r>
            <a:r>
              <a:rPr lang="en-US" sz="1500" dirty="0" smtClean="0"/>
              <a:t> </a:t>
            </a:r>
            <a:r>
              <a:rPr lang="en-US" sz="1500" dirty="0"/>
              <a:t>%-</a:t>
            </a:r>
            <a:r>
              <a:rPr lang="en-US" sz="1500" dirty="0" smtClean="0"/>
              <a:t>a</a:t>
            </a:r>
            <a:r>
              <a:rPr lang="hu-HU" sz="1500" dirty="0" smtClean="0"/>
              <a:t>)</a:t>
            </a:r>
            <a:endParaRPr lang="en-US" sz="1500" dirty="0"/>
          </a:p>
        </c:rich>
      </c:tx>
      <c:layout>
        <c:manualLayout>
          <c:xMode val="edge"/>
          <c:yMode val="edge"/>
          <c:x val="0.13357591174674524"/>
          <c:y val="1.29652010261224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FF"/>
              </a:solidFill>
              <a:ln>
                <a:solidFill>
                  <a:srgbClr val="003366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'2018'!$A$53:$A$56</c:f>
              <c:strCache>
                <c:ptCount val="4"/>
                <c:pt idx="0">
                  <c:v>Főváros</c:v>
                </c:pt>
                <c:pt idx="1">
                  <c:v>MJV</c:v>
                </c:pt>
                <c:pt idx="2">
                  <c:v>Város</c:v>
                </c:pt>
                <c:pt idx="3">
                  <c:v>Község</c:v>
                </c:pt>
              </c:strCache>
            </c:strRef>
          </c:cat>
          <c:val>
            <c:numRef>
              <c:f>'2018'!$B$53:$B$56</c:f>
              <c:numCache>
                <c:formatCode>General</c:formatCode>
                <c:ptCount val="4"/>
                <c:pt idx="0">
                  <c:v>39.6</c:v>
                </c:pt>
                <c:pt idx="1">
                  <c:v>45.7</c:v>
                </c:pt>
                <c:pt idx="2">
                  <c:v>50.5</c:v>
                </c:pt>
                <c:pt idx="3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E2-4C09-B4A3-0D47C2CC89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53144856"/>
        <c:axId val="353147992"/>
      </c:barChart>
      <c:catAx>
        <c:axId val="353144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3147992"/>
        <c:crosses val="autoZero"/>
        <c:auto val="1"/>
        <c:lblAlgn val="ctr"/>
        <c:lblOffset val="100"/>
        <c:noMultiLvlLbl val="0"/>
      </c:catAx>
      <c:valAx>
        <c:axId val="353147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314485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u-HU" dirty="0" smtClean="0"/>
              <a:t>győztes </a:t>
            </a:r>
            <a:r>
              <a:rPr lang="hu-HU" dirty="0"/>
              <a:t>listára szavazat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2.9622460992498753E-2"/>
          <c:y val="0.2314969365028321"/>
          <c:w val="0.76264181461640501"/>
          <c:h val="0.6119560612325110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11-43D0-8E30-564CB3F864C3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D11-43D0-8E30-564CB3F864C3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D11-43D0-8E30-564CB3F864C3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D11-43D0-8E30-564CB3F864C3}"/>
              </c:ext>
            </c:extLst>
          </c:dPt>
          <c:dLbls>
            <c:dLbl>
              <c:idx val="0"/>
              <c:layout>
                <c:manualLayout>
                  <c:x val="-0.10189448042585107"/>
                  <c:y val="7.3176321659546018E-2"/>
                </c:manualLayout>
              </c:layout>
              <c:tx>
                <c:rich>
                  <a:bodyPr/>
                  <a:lstStyle/>
                  <a:p>
                    <a:fld id="{4DA77C6D-8B18-468C-A260-39CD3F142DB3}" type="PERCENTAGE">
                      <a:rPr lang="en-US" baseline="0" smtClean="0"/>
                      <a:pPr/>
                      <a:t>[SZÁZALÉK]</a:t>
                    </a:fld>
                    <a:endParaRPr lang="hu-H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D11-43D0-8E30-564CB3F864C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4077836037876038"/>
                  <c:y val="1.9687031563974351E-2"/>
                </c:manualLayout>
              </c:layout>
              <c:tx>
                <c:rich>
                  <a:bodyPr/>
                  <a:lstStyle/>
                  <a:p>
                    <a:fld id="{341E5F87-B13B-4E4C-9942-9D1DA3B8B45A}" type="PERCENTAGE">
                      <a:rPr lang="en-US" baseline="0" smtClean="0"/>
                      <a:pPr/>
                      <a:t>[SZÁZALÉK]</a:t>
                    </a:fld>
                    <a:endParaRPr lang="hu-H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11-43D0-8E30-564CB3F864C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2.694011216246934E-3"/>
                  <c:y val="-7.1614371978827057E-2"/>
                </c:manualLayout>
              </c:layout>
              <c:tx>
                <c:rich>
                  <a:bodyPr/>
                  <a:lstStyle/>
                  <a:p>
                    <a:fld id="{B5DD5B85-C399-43A9-8E8F-6E8452BCF884}" type="PERCENTAGE">
                      <a:rPr lang="en-US" baseline="0" smtClean="0"/>
                      <a:pPr/>
                      <a:t>[SZÁZALÉK]</a:t>
                    </a:fld>
                    <a:endParaRPr lang="hu-H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11-43D0-8E30-564CB3F864C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9.2519406210665955E-2"/>
                  <c:y val="3.8131989852431485E-2"/>
                </c:manualLayout>
              </c:layout>
              <c:tx>
                <c:rich>
                  <a:bodyPr/>
                  <a:lstStyle/>
                  <a:p>
                    <a:fld id="{83D47B51-053F-4BEC-8253-61B8948700B1}" type="PERCENTAGE">
                      <a:rPr lang="en-US" baseline="0" smtClean="0"/>
                      <a:pPr/>
                      <a:t>[SZÁZALÉK]</a:t>
                    </a:fld>
                    <a:endParaRPr lang="hu-H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11-43D0-8E30-564CB3F864C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rgbClr val="FFFFFF">
                  <a:alpha val="75000"/>
                </a:srgbClr>
              </a:solidFill>
              <a:ln w="9525">
                <a:solidFill>
                  <a:srgbClr val="003366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'2018'!$A$53:$A$56</c:f>
              <c:strCache>
                <c:ptCount val="4"/>
                <c:pt idx="0">
                  <c:v>Főváros</c:v>
                </c:pt>
                <c:pt idx="1">
                  <c:v>MJV</c:v>
                </c:pt>
                <c:pt idx="2">
                  <c:v>Város</c:v>
                </c:pt>
                <c:pt idx="3">
                  <c:v>Község</c:v>
                </c:pt>
              </c:strCache>
            </c:strRef>
          </c:cat>
          <c:val>
            <c:numRef>
              <c:f>'2018'!$C$53:$C$56</c:f>
              <c:numCache>
                <c:formatCode>0.00</c:formatCode>
                <c:ptCount val="4"/>
                <c:pt idx="0">
                  <c:v>0.14000000000000001</c:v>
                </c:pt>
                <c:pt idx="1">
                  <c:v>0.19</c:v>
                </c:pt>
                <c:pt idx="2">
                  <c:v>0.34</c:v>
                </c:pt>
                <c:pt idx="3">
                  <c:v>0.33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D11-43D0-8E30-564CB3F864C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0.25757</cdr:x>
      <cdr:y>0.164</cdr:y>
    </cdr:from>
    <cdr:to>
      <cdr:x>0.35757</cdr:x>
      <cdr:y>0.29734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2355192" y="11247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 smtClean="0"/>
            <a:t>KD</a:t>
          </a:r>
          <a:endParaRPr lang="hu-HU" sz="1800" dirty="0"/>
        </a:p>
      </cdr:txBody>
    </cdr:sp>
  </cdr:relSizeAnchor>
  <cdr:relSizeAnchor xmlns:cdr="http://schemas.openxmlformats.org/drawingml/2006/chartDrawing">
    <cdr:from>
      <cdr:x>0.38425</cdr:x>
      <cdr:y>0.164</cdr:y>
    </cdr:from>
    <cdr:to>
      <cdr:x>0.48425</cdr:x>
      <cdr:y>0.29734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3513584" y="11247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 smtClean="0"/>
            <a:t>DD</a:t>
          </a:r>
          <a:endParaRPr lang="hu-HU" sz="1800" dirty="0"/>
        </a:p>
      </cdr:txBody>
    </cdr:sp>
  </cdr:relSizeAnchor>
  <cdr:relSizeAnchor xmlns:cdr="http://schemas.openxmlformats.org/drawingml/2006/chartDrawing">
    <cdr:from>
      <cdr:x>0.65001</cdr:x>
      <cdr:y>0.15954</cdr:y>
    </cdr:from>
    <cdr:to>
      <cdr:x>0.75001</cdr:x>
      <cdr:y>0.29288</cdr:y>
    </cdr:to>
    <cdr:sp macro="" textlink="">
      <cdr:nvSpPr>
        <cdr:cNvPr id="4" name="Szövegdoboz 3"/>
        <cdr:cNvSpPr txBox="1"/>
      </cdr:nvSpPr>
      <cdr:spPr>
        <a:xfrm xmlns:a="http://schemas.openxmlformats.org/drawingml/2006/main">
          <a:off x="5943734" y="1094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 smtClean="0"/>
            <a:t>ÉM</a:t>
          </a:r>
          <a:endParaRPr lang="hu-HU" sz="1800" dirty="0"/>
        </a:p>
      </cdr:txBody>
    </cdr:sp>
  </cdr:relSizeAnchor>
  <cdr:relSizeAnchor xmlns:cdr="http://schemas.openxmlformats.org/drawingml/2006/chartDrawing">
    <cdr:from>
      <cdr:x>0.77601</cdr:x>
      <cdr:y>0.1616</cdr:y>
    </cdr:from>
    <cdr:to>
      <cdr:x>0.87601</cdr:x>
      <cdr:y>0.29494</cdr:y>
    </cdr:to>
    <cdr:sp macro="" textlink="">
      <cdr:nvSpPr>
        <cdr:cNvPr id="5" name="Szövegdoboz 4"/>
        <cdr:cNvSpPr txBox="1"/>
      </cdr:nvSpPr>
      <cdr:spPr>
        <a:xfrm xmlns:a="http://schemas.openxmlformats.org/drawingml/2006/main">
          <a:off x="7095862" y="110827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 smtClean="0"/>
            <a:t>DA</a:t>
          </a:r>
          <a:endParaRPr lang="hu-HU" sz="1800" dirty="0"/>
        </a:p>
      </cdr:txBody>
    </cdr:sp>
  </cdr:relSizeAnchor>
  <cdr:relSizeAnchor xmlns:cdr="http://schemas.openxmlformats.org/drawingml/2006/chartDrawing">
    <cdr:from>
      <cdr:x>0.86812</cdr:x>
      <cdr:y>0.164</cdr:y>
    </cdr:from>
    <cdr:to>
      <cdr:x>0.96812</cdr:x>
      <cdr:y>0.29734</cdr:y>
    </cdr:to>
    <cdr:sp macro="" textlink="">
      <cdr:nvSpPr>
        <cdr:cNvPr id="6" name="Szövegdoboz 5"/>
        <cdr:cNvSpPr txBox="1"/>
      </cdr:nvSpPr>
      <cdr:spPr>
        <a:xfrm xmlns:a="http://schemas.openxmlformats.org/drawingml/2006/main">
          <a:off x="7938120" y="11247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 smtClean="0"/>
            <a:t>KM</a:t>
          </a:r>
          <a:endParaRPr lang="hu-H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0.09051</cdr:x>
      <cdr:y>0.185</cdr:y>
    </cdr:from>
    <cdr:to>
      <cdr:x>0.11717</cdr:x>
      <cdr:y>0.26151</cdr:y>
    </cdr:to>
    <cdr:sp macro="" textlink="">
      <cdr:nvSpPr>
        <cdr:cNvPr id="2" name="Nyíl: lefelé mutató 1">
          <a:extLst xmlns:a="http://schemas.openxmlformats.org/drawingml/2006/main">
            <a:ext uri="{FF2B5EF4-FFF2-40B4-BE49-F238E27FC236}">
              <a16:creationId xmlns:a16="http://schemas.microsoft.com/office/drawing/2014/main" xmlns="" id="{72A5D082-66B1-44BB-8752-689B7CA924DD}"/>
            </a:ext>
          </a:extLst>
        </cdr:cNvPr>
        <cdr:cNvSpPr/>
      </cdr:nvSpPr>
      <cdr:spPr>
        <a:xfrm xmlns:a="http://schemas.openxmlformats.org/drawingml/2006/main">
          <a:off x="827584" y="1268760"/>
          <a:ext cx="243780" cy="524705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0.23225</cdr:x>
      <cdr:y>0.2585</cdr:y>
    </cdr:from>
    <cdr:to>
      <cdr:x>0.25892</cdr:x>
      <cdr:y>0.3403</cdr:y>
    </cdr:to>
    <cdr:sp macro="" textlink="">
      <cdr:nvSpPr>
        <cdr:cNvPr id="3" name="Nyíl: lefelé mutató 2">
          <a:extLst xmlns:a="http://schemas.openxmlformats.org/drawingml/2006/main">
            <a:ext uri="{FF2B5EF4-FFF2-40B4-BE49-F238E27FC236}">
              <a16:creationId xmlns:a16="http://schemas.microsoft.com/office/drawing/2014/main" xmlns="" id="{E4B84496-6814-4CCF-A939-CC81DE40EC50}"/>
            </a:ext>
          </a:extLst>
        </cdr:cNvPr>
        <cdr:cNvSpPr/>
      </cdr:nvSpPr>
      <cdr:spPr>
        <a:xfrm xmlns:a="http://schemas.openxmlformats.org/drawingml/2006/main">
          <a:off x="2123728" y="1772816"/>
          <a:ext cx="243870" cy="560985"/>
        </a:xfrm>
        <a:prstGeom xmlns:a="http://schemas.openxmlformats.org/drawingml/2006/main" prst="downArrow">
          <a:avLst>
            <a:gd name="adj1" fmla="val 50000"/>
            <a:gd name="adj2" fmla="val 59434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0.27163</cdr:x>
      <cdr:y>0.2795</cdr:y>
    </cdr:from>
    <cdr:to>
      <cdr:x>0.30163</cdr:x>
      <cdr:y>0.35601</cdr:y>
    </cdr:to>
    <cdr:sp macro="" textlink="">
      <cdr:nvSpPr>
        <cdr:cNvPr id="4" name="Nyíl: lefelé mutató 3">
          <a:extLst xmlns:a="http://schemas.openxmlformats.org/drawingml/2006/main">
            <a:ext uri="{FF2B5EF4-FFF2-40B4-BE49-F238E27FC236}">
              <a16:creationId xmlns:a16="http://schemas.microsoft.com/office/drawing/2014/main" xmlns="" id="{90131A1A-87F1-4A64-8717-8147B7122D41}"/>
            </a:ext>
          </a:extLst>
        </cdr:cNvPr>
        <cdr:cNvSpPr/>
      </cdr:nvSpPr>
      <cdr:spPr>
        <a:xfrm xmlns:a="http://schemas.openxmlformats.org/drawingml/2006/main">
          <a:off x="2483768" y="1916832"/>
          <a:ext cx="274320" cy="524706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0.31888</cdr:x>
      <cdr:y>0.332</cdr:y>
    </cdr:from>
    <cdr:to>
      <cdr:x>0.3425</cdr:x>
      <cdr:y>0.4055</cdr:y>
    </cdr:to>
    <cdr:sp macro="" textlink="">
      <cdr:nvSpPr>
        <cdr:cNvPr id="5" name="Nyíl: lefelé mutató 4">
          <a:extLst xmlns:a="http://schemas.openxmlformats.org/drawingml/2006/main">
            <a:ext uri="{FF2B5EF4-FFF2-40B4-BE49-F238E27FC236}">
              <a16:creationId xmlns:a16="http://schemas.microsoft.com/office/drawing/2014/main" xmlns="" id="{96A30A7F-5919-4615-8066-5D97E87F778B}"/>
            </a:ext>
          </a:extLst>
        </cdr:cNvPr>
        <cdr:cNvSpPr/>
      </cdr:nvSpPr>
      <cdr:spPr>
        <a:xfrm xmlns:a="http://schemas.openxmlformats.org/drawingml/2006/main">
          <a:off x="2915816" y="2276872"/>
          <a:ext cx="215981" cy="504063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0.51575</cdr:x>
      <cdr:y>0.248</cdr:y>
    </cdr:from>
    <cdr:to>
      <cdr:x>0.53937</cdr:x>
      <cdr:y>0.311</cdr:y>
    </cdr:to>
    <cdr:sp macro="" textlink="">
      <cdr:nvSpPr>
        <cdr:cNvPr id="6" name="Lefelé nyíl 5"/>
        <cdr:cNvSpPr/>
      </cdr:nvSpPr>
      <cdr:spPr>
        <a:xfrm xmlns:a="http://schemas.openxmlformats.org/drawingml/2006/main">
          <a:off x="4716016" y="1700808"/>
          <a:ext cx="216024" cy="432048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0.18096</cdr:x>
      <cdr:y>0.3425</cdr:y>
    </cdr:from>
    <cdr:to>
      <cdr:x>0.21246</cdr:x>
      <cdr:y>0.416</cdr:y>
    </cdr:to>
    <cdr:sp macro="" textlink="">
      <cdr:nvSpPr>
        <cdr:cNvPr id="7" name="Lefelé nyíl 6"/>
        <cdr:cNvSpPr/>
      </cdr:nvSpPr>
      <cdr:spPr>
        <a:xfrm xmlns:a="http://schemas.openxmlformats.org/drawingml/2006/main">
          <a:off x="1654671" y="2348880"/>
          <a:ext cx="288036" cy="504063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0.57087</cdr:x>
      <cdr:y>0.3005</cdr:y>
    </cdr:from>
    <cdr:to>
      <cdr:x>0.5945</cdr:x>
      <cdr:y>0.3635</cdr:y>
    </cdr:to>
    <cdr:sp macro="" textlink="">
      <cdr:nvSpPr>
        <cdr:cNvPr id="8" name="Lefelé nyíl 7"/>
        <cdr:cNvSpPr/>
      </cdr:nvSpPr>
      <cdr:spPr>
        <a:xfrm xmlns:a="http://schemas.openxmlformats.org/drawingml/2006/main">
          <a:off x="5220072" y="2060848"/>
          <a:ext cx="216024" cy="432048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0.60237</cdr:x>
      <cdr:y>0.38885</cdr:y>
    </cdr:from>
    <cdr:to>
      <cdr:x>0.63387</cdr:x>
      <cdr:y>0.46235</cdr:y>
    </cdr:to>
    <cdr:sp macro="" textlink="">
      <cdr:nvSpPr>
        <cdr:cNvPr id="9" name="Lefelé nyíl 8"/>
        <cdr:cNvSpPr/>
      </cdr:nvSpPr>
      <cdr:spPr>
        <a:xfrm xmlns:a="http://schemas.openxmlformats.org/drawingml/2006/main">
          <a:off x="5508104" y="2666722"/>
          <a:ext cx="288036" cy="504063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0.6575</cdr:x>
      <cdr:y>0.4055</cdr:y>
    </cdr:from>
    <cdr:to>
      <cdr:x>0.689</cdr:x>
      <cdr:y>0.479</cdr:y>
    </cdr:to>
    <cdr:sp macro="" textlink="">
      <cdr:nvSpPr>
        <cdr:cNvPr id="10" name="Lefelé nyíl 9"/>
        <cdr:cNvSpPr/>
      </cdr:nvSpPr>
      <cdr:spPr>
        <a:xfrm xmlns:a="http://schemas.openxmlformats.org/drawingml/2006/main">
          <a:off x="6012160" y="2780928"/>
          <a:ext cx="288032" cy="504056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0.752</cdr:x>
      <cdr:y>0.4265</cdr:y>
    </cdr:from>
    <cdr:to>
      <cdr:x>0.7835</cdr:x>
      <cdr:y>0.5</cdr:y>
    </cdr:to>
    <cdr:sp macro="" textlink="">
      <cdr:nvSpPr>
        <cdr:cNvPr id="11" name="Lefelé nyíl 10"/>
        <cdr:cNvSpPr/>
      </cdr:nvSpPr>
      <cdr:spPr>
        <a:xfrm xmlns:a="http://schemas.openxmlformats.org/drawingml/2006/main">
          <a:off x="6876256" y="2924944"/>
          <a:ext cx="288032" cy="504056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0.91737</cdr:x>
      <cdr:y>0.143</cdr:y>
    </cdr:from>
    <cdr:to>
      <cdr:x>0.95674</cdr:x>
      <cdr:y>0.2165</cdr:y>
    </cdr:to>
    <cdr:sp macro="" textlink="">
      <cdr:nvSpPr>
        <cdr:cNvPr id="12" name="Lefelé nyíl 11"/>
        <cdr:cNvSpPr/>
      </cdr:nvSpPr>
      <cdr:spPr>
        <a:xfrm xmlns:a="http://schemas.openxmlformats.org/drawingml/2006/main" rot="20018719">
          <a:off x="8388424" y="980728"/>
          <a:ext cx="360040" cy="504056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0.2165</cdr:x>
      <cdr:y>0.09051</cdr:y>
    </cdr:from>
    <cdr:to>
      <cdr:x>0.2165</cdr:x>
      <cdr:y>0.8255</cdr:y>
    </cdr:to>
    <cdr:cxnSp macro="">
      <cdr:nvCxnSpPr>
        <cdr:cNvPr id="13" name="Egyenes összekötő 12">
          <a:extLst xmlns:a="http://schemas.openxmlformats.org/drawingml/2006/main">
            <a:ext uri="{FF2B5EF4-FFF2-40B4-BE49-F238E27FC236}">
              <a16:creationId xmlns:a16="http://schemas.microsoft.com/office/drawing/2014/main" xmlns="" id="{87DEEDA9-0571-47B4-B0E3-164DC92D9408}"/>
            </a:ext>
          </a:extLst>
        </cdr:cNvPr>
        <cdr:cNvCxnSpPr/>
      </cdr:nvCxnSpPr>
      <cdr:spPr>
        <a:xfrm xmlns:a="http://schemas.openxmlformats.org/drawingml/2006/main">
          <a:off x="1979712" y="620688"/>
          <a:ext cx="0" cy="5040561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bg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0.09051</cdr:y>
    </cdr:from>
    <cdr:to>
      <cdr:x>0.5</cdr:x>
      <cdr:y>0.8255</cdr:y>
    </cdr:to>
    <cdr:cxnSp macro="">
      <cdr:nvCxnSpPr>
        <cdr:cNvPr id="14" name="Egyenes összekötő 13">
          <a:extLst xmlns:a="http://schemas.openxmlformats.org/drawingml/2006/main">
            <a:ext uri="{FF2B5EF4-FFF2-40B4-BE49-F238E27FC236}">
              <a16:creationId xmlns:a16="http://schemas.microsoft.com/office/drawing/2014/main" xmlns="" id="{0346CFA2-CEA5-4BFE-A439-3E5EC472FCAB}"/>
            </a:ext>
          </a:extLst>
        </cdr:cNvPr>
        <cdr:cNvCxnSpPr/>
      </cdr:nvCxnSpPr>
      <cdr:spPr>
        <a:xfrm xmlns:a="http://schemas.openxmlformats.org/drawingml/2006/main">
          <a:off x="4572000" y="620688"/>
          <a:ext cx="0" cy="5040561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bg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0.64175</cdr:x>
      <cdr:y>0.09051</cdr:y>
    </cdr:from>
    <cdr:to>
      <cdr:x>0.64175</cdr:x>
      <cdr:y>0.8255</cdr:y>
    </cdr:to>
    <cdr:cxnSp macro="">
      <cdr:nvCxnSpPr>
        <cdr:cNvPr id="15" name="Egyenes összekötő 14">
          <a:extLst xmlns:a="http://schemas.openxmlformats.org/drawingml/2006/main">
            <a:ext uri="{FF2B5EF4-FFF2-40B4-BE49-F238E27FC236}">
              <a16:creationId xmlns:a16="http://schemas.microsoft.com/office/drawing/2014/main" xmlns="" id="{47397A51-A037-4504-A876-6B48866C16E5}"/>
            </a:ext>
          </a:extLst>
        </cdr:cNvPr>
        <cdr:cNvCxnSpPr/>
      </cdr:nvCxnSpPr>
      <cdr:spPr>
        <a:xfrm xmlns:a="http://schemas.openxmlformats.org/drawingml/2006/main">
          <a:off x="5868144" y="620688"/>
          <a:ext cx="0" cy="5040561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bg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0.79137</cdr:x>
      <cdr:y>0.09051</cdr:y>
    </cdr:from>
    <cdr:to>
      <cdr:x>0.79137</cdr:x>
      <cdr:y>0.8255</cdr:y>
    </cdr:to>
    <cdr:cxnSp macro="">
      <cdr:nvCxnSpPr>
        <cdr:cNvPr id="16" name="Egyenes összekötő 15">
          <a:extLst xmlns:a="http://schemas.openxmlformats.org/drawingml/2006/main">
            <a:ext uri="{FF2B5EF4-FFF2-40B4-BE49-F238E27FC236}">
              <a16:creationId xmlns:a16="http://schemas.microsoft.com/office/drawing/2014/main" xmlns="" id="{CC7EDB9C-D25C-4EFA-9FE8-C6FD05211322}"/>
            </a:ext>
          </a:extLst>
        </cdr:cNvPr>
        <cdr:cNvCxnSpPr/>
      </cdr:nvCxnSpPr>
      <cdr:spPr>
        <a:xfrm xmlns:a="http://schemas.openxmlformats.org/drawingml/2006/main">
          <a:off x="7236296" y="620688"/>
          <a:ext cx="0" cy="504056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bg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0.93312</cdr:x>
      <cdr:y>0.09051</cdr:y>
    </cdr:from>
    <cdr:to>
      <cdr:x>0.93312</cdr:x>
      <cdr:y>0.8255</cdr:y>
    </cdr:to>
    <cdr:cxnSp macro="">
      <cdr:nvCxnSpPr>
        <cdr:cNvPr id="17" name="Egyenes összekötő 16">
          <a:extLst xmlns:a="http://schemas.openxmlformats.org/drawingml/2006/main">
            <a:ext uri="{FF2B5EF4-FFF2-40B4-BE49-F238E27FC236}">
              <a16:creationId xmlns:a16="http://schemas.microsoft.com/office/drawing/2014/main" xmlns="" id="{E86DA9D1-55FF-42F9-8B83-7AAC3BD61325}"/>
            </a:ext>
          </a:extLst>
        </cdr:cNvPr>
        <cdr:cNvCxnSpPr/>
      </cdr:nvCxnSpPr>
      <cdr:spPr>
        <a:xfrm xmlns:a="http://schemas.openxmlformats.org/drawingml/2006/main">
          <a:off x="8532440" y="620688"/>
          <a:ext cx="0" cy="504056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bg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0.26613</cdr:x>
      <cdr:y>0.124</cdr:y>
    </cdr:from>
    <cdr:to>
      <cdr:x>0.36613</cdr:x>
      <cdr:y>0.25733</cdr:y>
    </cdr:to>
    <cdr:sp macro="" textlink="">
      <cdr:nvSpPr>
        <cdr:cNvPr id="20" name="Szövegdoboz 19">
          <a:extLst xmlns:a="http://schemas.openxmlformats.org/drawingml/2006/main">
            <a:ext uri="{FF2B5EF4-FFF2-40B4-BE49-F238E27FC236}">
              <a16:creationId xmlns:a16="http://schemas.microsoft.com/office/drawing/2014/main" xmlns="" id="{A96D5A7B-8059-4AC5-B1B9-8B6D4B68B22C}"/>
            </a:ext>
          </a:extLst>
        </cdr:cNvPr>
        <cdr:cNvSpPr txBox="1"/>
      </cdr:nvSpPr>
      <cdr:spPr>
        <a:xfrm xmlns:a="http://schemas.openxmlformats.org/drawingml/2006/main">
          <a:off x="2433464" y="8503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>
              <a:solidFill>
                <a:schemeClr val="bg2"/>
              </a:solidFill>
            </a:rPr>
            <a:t>KD</a:t>
          </a:r>
        </a:p>
      </cdr:txBody>
    </cdr:sp>
  </cdr:relSizeAnchor>
  <cdr:relSizeAnchor xmlns:cdr="http://schemas.openxmlformats.org/drawingml/2006/chartDrawing">
    <cdr:from>
      <cdr:x>0.4055</cdr:x>
      <cdr:y>0.12476</cdr:y>
    </cdr:from>
    <cdr:to>
      <cdr:x>0.45275</cdr:x>
      <cdr:y>0.17133</cdr:y>
    </cdr:to>
    <cdr:sp macro="" textlink="">
      <cdr:nvSpPr>
        <cdr:cNvPr id="21" name="Szövegdoboz 20">
          <a:extLst xmlns:a="http://schemas.openxmlformats.org/drawingml/2006/main">
            <a:ext uri="{FF2B5EF4-FFF2-40B4-BE49-F238E27FC236}">
              <a16:creationId xmlns:a16="http://schemas.microsoft.com/office/drawing/2014/main" xmlns="" id="{94051F0E-28D9-400C-93C1-88ED11920D44}"/>
            </a:ext>
          </a:extLst>
        </cdr:cNvPr>
        <cdr:cNvSpPr txBox="1"/>
      </cdr:nvSpPr>
      <cdr:spPr>
        <a:xfrm xmlns:a="http://schemas.openxmlformats.org/drawingml/2006/main">
          <a:off x="3707904" y="855619"/>
          <a:ext cx="432031" cy="319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>
              <a:solidFill>
                <a:schemeClr val="bg2"/>
              </a:solidFill>
            </a:rPr>
            <a:t>DD</a:t>
          </a:r>
        </a:p>
      </cdr:txBody>
    </cdr:sp>
  </cdr:relSizeAnchor>
  <cdr:relSizeAnchor xmlns:cdr="http://schemas.openxmlformats.org/drawingml/2006/chartDrawing">
    <cdr:from>
      <cdr:x>0.55512</cdr:x>
      <cdr:y>0.12201</cdr:y>
    </cdr:from>
    <cdr:to>
      <cdr:x>0.65512</cdr:x>
      <cdr:y>0.25534</cdr:y>
    </cdr:to>
    <cdr:sp macro="" textlink="">
      <cdr:nvSpPr>
        <cdr:cNvPr id="22" name="Szövegdoboz 21">
          <a:extLst xmlns:a="http://schemas.openxmlformats.org/drawingml/2006/main">
            <a:ext uri="{FF2B5EF4-FFF2-40B4-BE49-F238E27FC236}">
              <a16:creationId xmlns:a16="http://schemas.microsoft.com/office/drawing/2014/main" xmlns="" id="{07DD3162-6786-4CF0-BC0D-5711B884CAFB}"/>
            </a:ext>
          </a:extLst>
        </cdr:cNvPr>
        <cdr:cNvSpPr txBox="1"/>
      </cdr:nvSpPr>
      <cdr:spPr>
        <a:xfrm xmlns:a="http://schemas.openxmlformats.org/drawingml/2006/main">
          <a:off x="5076056" y="8367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>
              <a:solidFill>
                <a:schemeClr val="bg2"/>
              </a:solidFill>
            </a:rPr>
            <a:t>ÉA</a:t>
          </a:r>
        </a:p>
      </cdr:txBody>
    </cdr:sp>
  </cdr:relSizeAnchor>
  <cdr:relSizeAnchor xmlns:cdr="http://schemas.openxmlformats.org/drawingml/2006/chartDrawing">
    <cdr:from>
      <cdr:x>0.689</cdr:x>
      <cdr:y>0.12201</cdr:y>
    </cdr:from>
    <cdr:to>
      <cdr:x>0.789</cdr:x>
      <cdr:y>0.25534</cdr:y>
    </cdr:to>
    <cdr:sp macro="" textlink="">
      <cdr:nvSpPr>
        <cdr:cNvPr id="23" name="Szövegdoboz 22">
          <a:extLst xmlns:a="http://schemas.openxmlformats.org/drawingml/2006/main">
            <a:ext uri="{FF2B5EF4-FFF2-40B4-BE49-F238E27FC236}">
              <a16:creationId xmlns:a16="http://schemas.microsoft.com/office/drawing/2014/main" xmlns="" id="{E9393C05-6B07-4039-AEF7-9540114CE954}"/>
            </a:ext>
          </a:extLst>
        </cdr:cNvPr>
        <cdr:cNvSpPr txBox="1"/>
      </cdr:nvSpPr>
      <cdr:spPr>
        <a:xfrm xmlns:a="http://schemas.openxmlformats.org/drawingml/2006/main">
          <a:off x="6300192" y="8367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>
              <a:solidFill>
                <a:schemeClr val="bg2"/>
              </a:solidFill>
            </a:rPr>
            <a:t>ÉM</a:t>
          </a:r>
        </a:p>
      </cdr:txBody>
    </cdr:sp>
  </cdr:relSizeAnchor>
  <cdr:relSizeAnchor xmlns:cdr="http://schemas.openxmlformats.org/drawingml/2006/chartDrawing">
    <cdr:from>
      <cdr:x>0.83862</cdr:x>
      <cdr:y>0.12201</cdr:y>
    </cdr:from>
    <cdr:to>
      <cdr:x>0.93862</cdr:x>
      <cdr:y>0.25534</cdr:y>
    </cdr:to>
    <cdr:sp macro="" textlink="">
      <cdr:nvSpPr>
        <cdr:cNvPr id="24" name="Szövegdoboz 23">
          <a:extLst xmlns:a="http://schemas.openxmlformats.org/drawingml/2006/main">
            <a:ext uri="{FF2B5EF4-FFF2-40B4-BE49-F238E27FC236}">
              <a16:creationId xmlns:a16="http://schemas.microsoft.com/office/drawing/2014/main" xmlns="" id="{B7F64E49-F716-4894-A1DF-1BC068ED7DA7}"/>
            </a:ext>
          </a:extLst>
        </cdr:cNvPr>
        <cdr:cNvSpPr txBox="1"/>
      </cdr:nvSpPr>
      <cdr:spPr>
        <a:xfrm xmlns:a="http://schemas.openxmlformats.org/drawingml/2006/main">
          <a:off x="7668344" y="8367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>
              <a:solidFill>
                <a:schemeClr val="bg2"/>
              </a:solidFill>
            </a:rPr>
            <a:t>DA</a:t>
          </a:r>
        </a:p>
      </cdr:txBody>
    </cdr:sp>
  </cdr:relSizeAnchor>
  <cdr:relSizeAnchor xmlns:cdr="http://schemas.openxmlformats.org/drawingml/2006/chartDrawing">
    <cdr:from>
      <cdr:x>0.93312</cdr:x>
      <cdr:y>0.12201</cdr:y>
    </cdr:from>
    <cdr:to>
      <cdr:x>0.98425</cdr:x>
      <cdr:y>0.19433</cdr:y>
    </cdr:to>
    <cdr:sp macro="" textlink="">
      <cdr:nvSpPr>
        <cdr:cNvPr id="25" name="Szövegdoboz 24">
          <a:extLst xmlns:a="http://schemas.openxmlformats.org/drawingml/2006/main">
            <a:ext uri="{FF2B5EF4-FFF2-40B4-BE49-F238E27FC236}">
              <a16:creationId xmlns:a16="http://schemas.microsoft.com/office/drawing/2014/main" xmlns="" id="{25D30DF7-CE89-4A82-B311-321D685D56AD}"/>
            </a:ext>
          </a:extLst>
        </cdr:cNvPr>
        <cdr:cNvSpPr txBox="1"/>
      </cdr:nvSpPr>
      <cdr:spPr>
        <a:xfrm xmlns:a="http://schemas.openxmlformats.org/drawingml/2006/main">
          <a:off x="8532440" y="836712"/>
          <a:ext cx="467543" cy="49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>
              <a:solidFill>
                <a:schemeClr val="bg2"/>
              </a:solidFill>
            </a:rPr>
            <a:t>KM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0.20863</cdr:x>
      <cdr:y>0.09051</cdr:y>
    </cdr:from>
    <cdr:to>
      <cdr:x>0.20863</cdr:x>
      <cdr:y>0.8255</cdr:y>
    </cdr:to>
    <cdr:cxnSp macro="">
      <cdr:nvCxnSpPr>
        <cdr:cNvPr id="7" name="Egyenes összekötő 6">
          <a:extLst xmlns:a="http://schemas.openxmlformats.org/drawingml/2006/main">
            <a:ext uri="{FF2B5EF4-FFF2-40B4-BE49-F238E27FC236}">
              <a16:creationId xmlns:a16="http://schemas.microsoft.com/office/drawing/2014/main" xmlns="" id="{122BC38D-97CD-4B77-907A-9980B57E1AB1}"/>
            </a:ext>
          </a:extLst>
        </cdr:cNvPr>
        <cdr:cNvCxnSpPr/>
      </cdr:nvCxnSpPr>
      <cdr:spPr>
        <a:xfrm xmlns:a="http://schemas.openxmlformats.org/drawingml/2006/main" flipV="1">
          <a:off x="1907704" y="620688"/>
          <a:ext cx="0" cy="504056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0.35825</cdr:x>
      <cdr:y>0.09051</cdr:y>
    </cdr:from>
    <cdr:to>
      <cdr:x>0.35825</cdr:x>
      <cdr:y>0.8255</cdr:y>
    </cdr:to>
    <cdr:cxnSp macro="">
      <cdr:nvCxnSpPr>
        <cdr:cNvPr id="12" name="Egyenes összekötő 11">
          <a:extLst xmlns:a="http://schemas.openxmlformats.org/drawingml/2006/main">
            <a:ext uri="{FF2B5EF4-FFF2-40B4-BE49-F238E27FC236}">
              <a16:creationId xmlns:a16="http://schemas.microsoft.com/office/drawing/2014/main" xmlns="" id="{122BC38D-97CD-4B77-907A-9980B57E1AB1}"/>
            </a:ext>
          </a:extLst>
        </cdr:cNvPr>
        <cdr:cNvCxnSpPr/>
      </cdr:nvCxnSpPr>
      <cdr:spPr>
        <a:xfrm xmlns:a="http://schemas.openxmlformats.org/drawingml/2006/main" flipV="1">
          <a:off x="3275856" y="620688"/>
          <a:ext cx="0" cy="504056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0.09051</cdr:y>
    </cdr:from>
    <cdr:to>
      <cdr:x>0.5</cdr:x>
      <cdr:y>0.8255</cdr:y>
    </cdr:to>
    <cdr:cxnSp macro="">
      <cdr:nvCxnSpPr>
        <cdr:cNvPr id="14" name="Egyenes összekötő 13">
          <a:extLst xmlns:a="http://schemas.openxmlformats.org/drawingml/2006/main">
            <a:ext uri="{FF2B5EF4-FFF2-40B4-BE49-F238E27FC236}">
              <a16:creationId xmlns:a16="http://schemas.microsoft.com/office/drawing/2014/main" xmlns="" id="{122BC38D-97CD-4B77-907A-9980B57E1AB1}"/>
            </a:ext>
          </a:extLst>
        </cdr:cNvPr>
        <cdr:cNvCxnSpPr/>
      </cdr:nvCxnSpPr>
      <cdr:spPr>
        <a:xfrm xmlns:a="http://schemas.openxmlformats.org/drawingml/2006/main" flipV="1">
          <a:off x="4572000" y="620688"/>
          <a:ext cx="0" cy="5040561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0.64962</cdr:x>
      <cdr:y>0.09051</cdr:y>
    </cdr:from>
    <cdr:to>
      <cdr:x>0.64962</cdr:x>
      <cdr:y>0.8255</cdr:y>
    </cdr:to>
    <cdr:cxnSp macro="">
      <cdr:nvCxnSpPr>
        <cdr:cNvPr id="16" name="Egyenes összekötő 15">
          <a:extLst xmlns:a="http://schemas.openxmlformats.org/drawingml/2006/main">
            <a:ext uri="{FF2B5EF4-FFF2-40B4-BE49-F238E27FC236}">
              <a16:creationId xmlns:a16="http://schemas.microsoft.com/office/drawing/2014/main" xmlns="" id="{122BC38D-97CD-4B77-907A-9980B57E1AB1}"/>
            </a:ext>
          </a:extLst>
        </cdr:cNvPr>
        <cdr:cNvCxnSpPr/>
      </cdr:nvCxnSpPr>
      <cdr:spPr>
        <a:xfrm xmlns:a="http://schemas.openxmlformats.org/drawingml/2006/main" flipV="1">
          <a:off x="5940152" y="620688"/>
          <a:ext cx="0" cy="504056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0.79137</cdr:x>
      <cdr:y>0.09051</cdr:y>
    </cdr:from>
    <cdr:to>
      <cdr:x>0.79137</cdr:x>
      <cdr:y>0.8255</cdr:y>
    </cdr:to>
    <cdr:cxnSp macro="">
      <cdr:nvCxnSpPr>
        <cdr:cNvPr id="17" name="Egyenes összekötő 16">
          <a:extLst xmlns:a="http://schemas.openxmlformats.org/drawingml/2006/main">
            <a:ext uri="{FF2B5EF4-FFF2-40B4-BE49-F238E27FC236}">
              <a16:creationId xmlns:a16="http://schemas.microsoft.com/office/drawing/2014/main" xmlns="" id="{122BC38D-97CD-4B77-907A-9980B57E1AB1}"/>
            </a:ext>
          </a:extLst>
        </cdr:cNvPr>
        <cdr:cNvCxnSpPr/>
      </cdr:nvCxnSpPr>
      <cdr:spPr>
        <a:xfrm xmlns:a="http://schemas.openxmlformats.org/drawingml/2006/main" flipV="1">
          <a:off x="7236296" y="620688"/>
          <a:ext cx="0" cy="504056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0.93312</cdr:x>
      <cdr:y>0.09051</cdr:y>
    </cdr:from>
    <cdr:to>
      <cdr:x>0.93312</cdr:x>
      <cdr:y>0.8255</cdr:y>
    </cdr:to>
    <cdr:cxnSp macro="">
      <cdr:nvCxnSpPr>
        <cdr:cNvPr id="18" name="Egyenes összekötő 17">
          <a:extLst xmlns:a="http://schemas.openxmlformats.org/drawingml/2006/main">
            <a:ext uri="{FF2B5EF4-FFF2-40B4-BE49-F238E27FC236}">
              <a16:creationId xmlns:a16="http://schemas.microsoft.com/office/drawing/2014/main" xmlns="" id="{122BC38D-97CD-4B77-907A-9980B57E1AB1}"/>
            </a:ext>
          </a:extLst>
        </cdr:cNvPr>
        <cdr:cNvCxnSpPr/>
      </cdr:nvCxnSpPr>
      <cdr:spPr>
        <a:xfrm xmlns:a="http://schemas.openxmlformats.org/drawingml/2006/main" flipV="1">
          <a:off x="8532440" y="620688"/>
          <a:ext cx="0" cy="504056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0.58634</cdr:x>
      <cdr:y>0.38975</cdr:y>
    </cdr:from>
    <cdr:to>
      <cdr:x>0.62359</cdr:x>
      <cdr:y>0.52625</cdr:y>
    </cdr:to>
    <cdr:sp macro="" textlink="">
      <cdr:nvSpPr>
        <cdr:cNvPr id="2" name="Lefelé nyíl 1"/>
        <cdr:cNvSpPr/>
      </cdr:nvSpPr>
      <cdr:spPr>
        <a:xfrm xmlns:a="http://schemas.openxmlformats.org/drawingml/2006/main">
          <a:off x="5361479" y="2672916"/>
          <a:ext cx="340616" cy="936104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hu-H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0.76344</cdr:x>
      <cdr:y>0.34836</cdr:y>
    </cdr:from>
    <cdr:to>
      <cdr:x>0.95733</cdr:x>
      <cdr:y>0.50394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3600400" y="20474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 smtClean="0"/>
            <a:t>20%</a:t>
          </a:r>
          <a:endParaRPr lang="hu-HU" sz="1800" dirty="0"/>
        </a:p>
      </cdr:txBody>
    </cdr:sp>
  </cdr:relSizeAnchor>
  <cdr:relSizeAnchor xmlns:cdr="http://schemas.openxmlformats.org/drawingml/2006/chartDrawing">
    <cdr:from>
      <cdr:x>0.42753</cdr:x>
      <cdr:y>0.84442</cdr:y>
    </cdr:from>
    <cdr:to>
      <cdr:x>0.62142</cdr:x>
      <cdr:y>1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2016224" y="525658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 smtClean="0"/>
            <a:t>33%</a:t>
          </a:r>
          <a:endParaRPr lang="hu-HU" sz="1800" dirty="0"/>
        </a:p>
      </cdr:txBody>
    </cdr:sp>
  </cdr:relSizeAnchor>
  <cdr:relSizeAnchor xmlns:cdr="http://schemas.openxmlformats.org/drawingml/2006/chartDrawing">
    <cdr:from>
      <cdr:x>0.03564</cdr:x>
      <cdr:y>0.23337</cdr:y>
    </cdr:from>
    <cdr:to>
      <cdr:x>0.22953</cdr:x>
      <cdr:y>0.38896</cdr:y>
    </cdr:to>
    <cdr:sp macro="" textlink="">
      <cdr:nvSpPr>
        <cdr:cNvPr id="4" name="Szövegdoboz 3"/>
        <cdr:cNvSpPr txBox="1"/>
      </cdr:nvSpPr>
      <cdr:spPr>
        <a:xfrm xmlns:a="http://schemas.openxmlformats.org/drawingml/2006/main">
          <a:off x="168060" y="1371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u-HU" sz="1800" dirty="0" smtClean="0"/>
            <a:t>30%</a:t>
          </a:r>
          <a:endParaRPr lang="hu-H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noProof="0"/>
              <a:t>Mintaszöveg szerkesztése</a:t>
            </a:r>
          </a:p>
          <a:p>
            <a:pPr lvl="1"/>
            <a:r>
              <a:rPr lang="hu-HU" altLang="hu-HU" noProof="0"/>
              <a:t>Második szint</a:t>
            </a:r>
          </a:p>
          <a:p>
            <a:pPr lvl="2"/>
            <a:r>
              <a:rPr lang="hu-HU" altLang="hu-HU" noProof="0"/>
              <a:t>Harmadik szint</a:t>
            </a:r>
          </a:p>
          <a:p>
            <a:pPr lvl="3"/>
            <a:r>
              <a:rPr lang="hu-HU" altLang="hu-HU" noProof="0"/>
              <a:t>Negyedik szint</a:t>
            </a:r>
          </a:p>
          <a:p>
            <a:pPr lvl="4"/>
            <a:r>
              <a:rPr lang="hu-HU" altLang="hu-HU" noProof="0"/>
              <a:t>Ötödik szint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32BA34E-DD75-4FA7-A5F5-8D7F33FEDF4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69831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 altLang="hu-HU" noProof="0"/>
              <a:t>Mintacím szerkesztése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u-HU" altLang="hu-HU" noProof="0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2CD23-F4C9-4E45-8850-06466DBAB7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650B2-AF7D-427C-A401-783572B7F58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C1B4C-DDB8-4791-948D-4EE0ED2AAA7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E6A2F-A482-4E54-B520-F6A9A358A1A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4100-7E0C-4F95-8F9C-A2E979689AE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DFEA0-5DD1-4654-BA11-A62E4D34670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C0E54-087F-40FC-A0FF-8EB1554B013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B6483-3272-46CD-B103-F4E39D4B24F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DAA6E-C58A-41D4-BCEB-D448122D09B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B3893-FDAA-4B9B-9690-3A751697890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97490-5B09-433F-BF14-576378FBA38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E37B181-24E3-4CB5-B2BA-722613E162A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72294" y="836712"/>
            <a:ext cx="7773988" cy="1512887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100" dirty="0"/>
              <a:t>Magyar Falu Program - </a:t>
            </a:r>
            <a:br>
              <a:rPr lang="hu-HU" altLang="hu-HU" sz="4100" dirty="0"/>
            </a:br>
            <a:r>
              <a:rPr lang="hu-HU" altLang="hu-HU" sz="2800" dirty="0"/>
              <a:t>(f)elindulunk</a:t>
            </a:r>
            <a:endParaRPr lang="hu-HU" altLang="hu-HU" sz="4100" dirty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708275"/>
            <a:ext cx="6400800" cy="3384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hu-HU" altLang="hu-HU" sz="3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800" dirty="0"/>
              <a:t>Gödöllő, 2019. április 10.</a:t>
            </a:r>
          </a:p>
          <a:p>
            <a:pPr eaLnBrk="1" hangingPunct="1">
              <a:lnSpc>
                <a:spcPct val="90000"/>
              </a:lnSpc>
              <a:defRPr/>
            </a:pPr>
            <a:endParaRPr lang="hu-HU" altLang="hu-HU" sz="2800" dirty="0"/>
          </a:p>
          <a:p>
            <a:pPr eaLnBrk="1" hangingPunct="1">
              <a:lnSpc>
                <a:spcPct val="90000"/>
              </a:lnSpc>
              <a:defRPr/>
            </a:pPr>
            <a:endParaRPr lang="hu-HU" altLang="hu-HU" sz="3600" dirty="0"/>
          </a:p>
          <a:p>
            <a:pPr algn="r" eaLnBrk="1" hangingPunct="1">
              <a:lnSpc>
                <a:spcPct val="90000"/>
              </a:lnSpc>
              <a:defRPr/>
            </a:pPr>
            <a:r>
              <a:rPr lang="hu-HU" altLang="hu-HU" sz="1800" dirty="0"/>
              <a:t>Összeállította: Szabó Gellért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dirty="0"/>
              <a:t>Teszi-e a vidék a dolgát?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8840"/>
            <a:ext cx="8686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/>
              <a:t>Lássunk tisztán! </a:t>
            </a:r>
            <a:r>
              <a:rPr lang="hu-HU" altLang="hu-HU" sz="2000" dirty="0"/>
              <a:t>(</a:t>
            </a:r>
            <a:r>
              <a:rPr lang="hu-HU" altLang="hu-HU" sz="2000" dirty="0" smtClean="0"/>
              <a:t>mostohagyerek, balek, reménység)</a:t>
            </a:r>
            <a:endParaRPr lang="hu-HU" altLang="hu-HU" sz="2000" dirty="0"/>
          </a:p>
          <a:p>
            <a:pPr eaLnBrk="1" hangingPunct="1">
              <a:defRPr/>
            </a:pPr>
            <a:r>
              <a:rPr lang="hu-HU" altLang="hu-HU" dirty="0"/>
              <a:t>Beszéljünk világosan: a vidék </a:t>
            </a:r>
            <a:r>
              <a:rPr lang="hu-HU" altLang="hu-HU" dirty="0" smtClean="0"/>
              <a:t>hitelező!</a:t>
            </a:r>
          </a:p>
          <a:p>
            <a:pPr eaLnBrk="1" hangingPunct="1">
              <a:defRPr/>
            </a:pPr>
            <a:r>
              <a:rPr lang="hu-HU" altLang="hu-HU" dirty="0" smtClean="0"/>
              <a:t>Egyéni választókerület = egyéni érdek/érvényesítés </a:t>
            </a:r>
          </a:p>
          <a:p>
            <a:pPr eaLnBrk="1" hangingPunct="1">
              <a:defRPr/>
            </a:pPr>
            <a:r>
              <a:rPr lang="hu-HU" altLang="hu-HU" dirty="0" smtClean="0"/>
              <a:t>Vidéki kistelepülési közösségeink képtelenek önmaguk megszervezésére (még több halat)</a:t>
            </a:r>
          </a:p>
          <a:p>
            <a:pPr eaLnBrk="1" hangingPunct="1">
              <a:defRPr/>
            </a:pPr>
            <a:r>
              <a:rPr lang="hu-HU" altLang="hu-HU" dirty="0" smtClean="0"/>
              <a:t>Mindenki érjen </a:t>
            </a:r>
            <a:r>
              <a:rPr lang="hu-HU" altLang="hu-HU" dirty="0" err="1" smtClean="0"/>
              <a:t>CÉL-ba</a:t>
            </a:r>
            <a:r>
              <a:rPr lang="hu-HU" altLang="hu-HU" dirty="0" smtClean="0"/>
              <a:t>, de az nem a próbaút végén van!</a:t>
            </a:r>
            <a:endParaRPr lang="hu-HU" altLang="hu-HU" dirty="0"/>
          </a:p>
          <a:p>
            <a:pPr eaLnBrk="1" hangingPunct="1">
              <a:defRPr/>
            </a:pPr>
            <a:endParaRPr lang="hu-HU" alt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74028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Cél: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„a kistelepülések fejlesztése és megerősítése”</a:t>
            </a:r>
          </a:p>
          <a:p>
            <a:endParaRPr lang="hu-HU" sz="2800" dirty="0"/>
          </a:p>
          <a:p>
            <a:r>
              <a:rPr lang="hu-HU" sz="2800" dirty="0"/>
              <a:t>a falusi népesség csökkenésének megállítása</a:t>
            </a:r>
          </a:p>
          <a:p>
            <a:endParaRPr lang="hu-HU" sz="2800" dirty="0"/>
          </a:p>
          <a:p>
            <a:r>
              <a:rPr lang="hu-HU" sz="2800" dirty="0"/>
              <a:t>a városiakkal egyenlő közszolgáltatások nyújtása</a:t>
            </a:r>
          </a:p>
          <a:p>
            <a:pPr marL="0" indent="0">
              <a:buNone/>
            </a:pPr>
            <a:r>
              <a:rPr lang="hu-HU" sz="2200" dirty="0"/>
              <a:t>(különbség csak az életstílusban lehet, az életminőségben nem)</a:t>
            </a:r>
          </a:p>
          <a:p>
            <a:pPr marL="0" indent="0">
              <a:buNone/>
            </a:pPr>
            <a:endParaRPr lang="hu-HU" sz="2200" dirty="0"/>
          </a:p>
          <a:p>
            <a:r>
              <a:rPr lang="hu-HU" sz="2800" dirty="0"/>
              <a:t>a falusiak megélhetésének biztosítása</a:t>
            </a:r>
          </a:p>
        </p:txBody>
      </p:sp>
    </p:spTree>
    <p:extLst>
      <p:ext uri="{BB962C8B-B14F-4D97-AF65-F5344CB8AC3E}">
        <p14:creationId xmlns:p14="http://schemas.microsoft.com/office/powerpoint/2010/main" val="278867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015237CD-7105-42CD-9CCB-6EA031FA3A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037439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Egyenes összekötő 3"/>
          <p:cNvCxnSpPr/>
          <p:nvPr/>
        </p:nvCxnSpPr>
        <p:spPr>
          <a:xfrm flipV="1">
            <a:off x="1979712" y="1124744"/>
            <a:ext cx="0" cy="4104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V="1">
            <a:off x="3203848" y="1124744"/>
            <a:ext cx="0" cy="4104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4355976" y="1124744"/>
            <a:ext cx="0" cy="4104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5580112" y="1124744"/>
            <a:ext cx="17748" cy="4104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6732240" y="1141214"/>
            <a:ext cx="0" cy="40879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7956376" y="1141214"/>
            <a:ext cx="17748" cy="40715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zövegdoboz 2"/>
          <p:cNvSpPr txBox="1"/>
          <p:nvPr/>
        </p:nvSpPr>
        <p:spPr>
          <a:xfrm>
            <a:off x="1135123" y="1124744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>
                <a:solidFill>
                  <a:schemeClr val="bg2"/>
                </a:solidFill>
              </a:rPr>
              <a:t>NyD</a:t>
            </a:r>
            <a:endParaRPr lang="hu-HU" dirty="0">
              <a:solidFill>
                <a:schemeClr val="bg2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719598" y="1094144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bg2"/>
                </a:solidFill>
              </a:rPr>
              <a:t>ÉA</a:t>
            </a:r>
            <a:endParaRPr lang="hu-H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2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4FB8A7E4-DF4B-4CA3-9BD9-CC5E111C48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80502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Egyenes összekötő 6"/>
          <p:cNvCxnSpPr/>
          <p:nvPr/>
        </p:nvCxnSpPr>
        <p:spPr>
          <a:xfrm>
            <a:off x="3275856" y="620688"/>
            <a:ext cx="0" cy="504056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6171B038-B199-4E6C-8732-0B6A19D9043F}"/>
              </a:ext>
            </a:extLst>
          </p:cNvPr>
          <p:cNvSpPr txBox="1"/>
          <p:nvPr/>
        </p:nvSpPr>
        <p:spPr>
          <a:xfrm>
            <a:off x="1187624" y="836712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solidFill>
                  <a:schemeClr val="bg2"/>
                </a:solidFill>
              </a:rPr>
              <a:t>NyD</a:t>
            </a:r>
            <a:endParaRPr lang="hu-H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50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9A970430-0844-40C2-A475-25D74E7EFC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290837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yíl: lefelé mutató 2">
            <a:extLst>
              <a:ext uri="{FF2B5EF4-FFF2-40B4-BE49-F238E27FC236}">
                <a16:creationId xmlns:a16="http://schemas.microsoft.com/office/drawing/2014/main" xmlns="" id="{84970461-9686-4C73-8200-1758CD1331A1}"/>
              </a:ext>
            </a:extLst>
          </p:cNvPr>
          <p:cNvSpPr/>
          <p:nvPr/>
        </p:nvSpPr>
        <p:spPr>
          <a:xfrm>
            <a:off x="4716016" y="620688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Nyíl: lefelé mutató 3">
            <a:extLst>
              <a:ext uri="{FF2B5EF4-FFF2-40B4-BE49-F238E27FC236}">
                <a16:creationId xmlns:a16="http://schemas.microsoft.com/office/drawing/2014/main" xmlns="" id="{3378379E-13BE-4656-A9E9-8B56E814E083}"/>
              </a:ext>
            </a:extLst>
          </p:cNvPr>
          <p:cNvSpPr/>
          <p:nvPr/>
        </p:nvSpPr>
        <p:spPr>
          <a:xfrm>
            <a:off x="5580112" y="1844824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lefelé mutató 4">
            <a:extLst>
              <a:ext uri="{FF2B5EF4-FFF2-40B4-BE49-F238E27FC236}">
                <a16:creationId xmlns:a16="http://schemas.microsoft.com/office/drawing/2014/main" xmlns="" id="{C6DFFBCF-808B-43A3-87B2-3F48CE0E12B8}"/>
              </a:ext>
            </a:extLst>
          </p:cNvPr>
          <p:cNvSpPr/>
          <p:nvPr/>
        </p:nvSpPr>
        <p:spPr>
          <a:xfrm>
            <a:off x="6084168" y="1700808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Nyíl: lefelé mutató 5">
            <a:extLst>
              <a:ext uri="{FF2B5EF4-FFF2-40B4-BE49-F238E27FC236}">
                <a16:creationId xmlns:a16="http://schemas.microsoft.com/office/drawing/2014/main" xmlns="" id="{81D3DEC5-D2B3-438B-92B4-029BEA9DEB4A}"/>
              </a:ext>
            </a:extLst>
          </p:cNvPr>
          <p:cNvSpPr/>
          <p:nvPr/>
        </p:nvSpPr>
        <p:spPr>
          <a:xfrm>
            <a:off x="6876256" y="2302328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Nyíl: lefelé mutató 6">
            <a:extLst>
              <a:ext uri="{FF2B5EF4-FFF2-40B4-BE49-F238E27FC236}">
                <a16:creationId xmlns:a16="http://schemas.microsoft.com/office/drawing/2014/main" xmlns="" id="{B14CFB55-8A90-4F42-A724-39F1E6466BCE}"/>
              </a:ext>
            </a:extLst>
          </p:cNvPr>
          <p:cNvSpPr/>
          <p:nvPr/>
        </p:nvSpPr>
        <p:spPr>
          <a:xfrm>
            <a:off x="8172400" y="2524099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E3AEC37D-8AB7-4887-B418-58339C356C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7774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Egyenes összekötő 4"/>
          <p:cNvCxnSpPr/>
          <p:nvPr/>
        </p:nvCxnSpPr>
        <p:spPr>
          <a:xfrm>
            <a:off x="1835696" y="620688"/>
            <a:ext cx="0" cy="504056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3203848" y="620688"/>
            <a:ext cx="0" cy="504056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4572000" y="620688"/>
            <a:ext cx="0" cy="504056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5868144" y="620688"/>
            <a:ext cx="0" cy="504056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7236296" y="620688"/>
            <a:ext cx="0" cy="504056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8532440" y="620688"/>
            <a:ext cx="0" cy="504056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elé nyíl 10"/>
          <p:cNvSpPr/>
          <p:nvPr/>
        </p:nvSpPr>
        <p:spPr>
          <a:xfrm>
            <a:off x="8100392" y="2960948"/>
            <a:ext cx="340616" cy="93610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086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99728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000" u="sng" dirty="0"/>
              <a:t>Út a célhoz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0728"/>
            <a:ext cx="8712968" cy="547260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u="sng" dirty="0"/>
              <a:t>Még csak készülődünk</a:t>
            </a:r>
            <a:r>
              <a:rPr lang="hu-HU" altLang="hu-HU" sz="2400" dirty="0"/>
              <a:t> az indulásra </a:t>
            </a:r>
            <a:r>
              <a:rPr lang="hu-HU" altLang="hu-HU" sz="2000" dirty="0"/>
              <a:t>– utazók, útiholmi, útiterv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dirty="0"/>
              <a:t>Álomutazás? Zarándoklat? (kiváltságosoknak – mindenkinek)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altLang="hu-HU" sz="2400" dirty="0"/>
              <a:t>Első tapasztalatok, vélemények </a:t>
            </a:r>
            <a:r>
              <a:rPr lang="hu-HU" altLang="hu-HU" sz="2400" dirty="0" smtClean="0"/>
              <a:t>(remények) értékelése</a:t>
            </a:r>
            <a:r>
              <a:rPr lang="hu-HU" altLang="hu-HU" sz="2400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000" dirty="0"/>
              <a:t>Egyelőre nincs </a:t>
            </a:r>
            <a:r>
              <a:rPr lang="hu-HU" altLang="hu-HU" sz="2000" dirty="0" smtClean="0"/>
              <a:t>program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000" dirty="0"/>
              <a:t>Sem komplexitás, sem térségi szemlélet, sem valós gondok </a:t>
            </a:r>
            <a:r>
              <a:rPr lang="hu-HU" altLang="hu-HU" sz="2000" dirty="0" smtClean="0"/>
              <a:t>megoldása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000" dirty="0"/>
              <a:t>Tervezés/tervezhetőség hiánya a támogató és az érintettek oldalán </a:t>
            </a:r>
            <a:r>
              <a:rPr lang="hu-HU" altLang="hu-HU" sz="2000" dirty="0" smtClean="0"/>
              <a:t>is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000" dirty="0"/>
              <a:t>Hatalmi túlfűtöttség érzékelhető – árt az </a:t>
            </a:r>
            <a:r>
              <a:rPr lang="hu-HU" altLang="hu-HU" sz="2000" dirty="0" smtClean="0"/>
              <a:t>ügyünknek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000" dirty="0"/>
              <a:t>Félő, hogy mégsem lesz olyan egyszerű a pályázatírás, </a:t>
            </a:r>
            <a:r>
              <a:rPr lang="hu-HU" altLang="hu-HU" sz="2000" dirty="0" smtClean="0"/>
              <a:t>főként </a:t>
            </a:r>
            <a:r>
              <a:rPr lang="hu-HU" altLang="hu-HU" sz="2000" dirty="0"/>
              <a:t>majd az elszámolás (Kincstár gyakorlata</a:t>
            </a:r>
            <a:r>
              <a:rPr lang="hu-HU" altLang="hu-HU" sz="2000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altLang="hu-HU" sz="2000" dirty="0"/>
              <a:t>Kis pénzből részmegoldás – lehet majd a folytatásra is pályázni?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000" dirty="0"/>
          </a:p>
          <a:p>
            <a:pPr lvl="1" eaLnBrk="1" hangingPunct="1">
              <a:lnSpc>
                <a:spcPct val="90000"/>
              </a:lnSpc>
              <a:defRPr/>
            </a:pPr>
            <a:endParaRPr lang="hu-HU" altLang="hu-HU" sz="2000" dirty="0"/>
          </a:p>
          <a:p>
            <a:pPr eaLnBrk="1" hangingPunct="1">
              <a:lnSpc>
                <a:spcPct val="90000"/>
              </a:lnSpc>
              <a:defRPr/>
            </a:pPr>
            <a:endParaRPr lang="hu-HU" altLang="hu-H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3762807-0389-4C44-A28C-31545AE4E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 jó lenne, ha…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F8F1222B-B099-47A3-92CC-E88AA3D12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1556792"/>
            <a:ext cx="8507288" cy="4114800"/>
          </a:xfrm>
        </p:spPr>
        <p:txBody>
          <a:bodyPr/>
          <a:lstStyle/>
          <a:p>
            <a:r>
              <a:rPr lang="hu-HU" sz="2800" dirty="0" smtClean="0"/>
              <a:t>a </a:t>
            </a:r>
            <a:r>
              <a:rPr lang="hu-HU" sz="2800" dirty="0"/>
              <a:t>létezésre nem kellene „pályázni</a:t>
            </a:r>
            <a:r>
              <a:rPr lang="hu-HU" sz="2800" dirty="0" smtClean="0"/>
              <a:t>” </a:t>
            </a:r>
            <a:r>
              <a:rPr lang="hu-HU" sz="2400" dirty="0" smtClean="0"/>
              <a:t>(kötelező feladat?)</a:t>
            </a:r>
            <a:endParaRPr lang="hu-HU" sz="2400" dirty="0"/>
          </a:p>
          <a:p>
            <a:r>
              <a:rPr lang="hu-HU" sz="2800" dirty="0" smtClean="0"/>
              <a:t>kettőt léphetnénk: </a:t>
            </a:r>
            <a:r>
              <a:rPr lang="hu-HU" sz="2800" dirty="0"/>
              <a:t>terv+</a:t>
            </a:r>
            <a:r>
              <a:rPr lang="hu-HU" sz="2800" dirty="0" err="1"/>
              <a:t>ktgbecslés</a:t>
            </a:r>
            <a:r>
              <a:rPr lang="hu-HU" sz="2800" dirty="0"/>
              <a:t>, majd </a:t>
            </a:r>
            <a:r>
              <a:rPr lang="hu-HU" sz="2800" dirty="0" smtClean="0"/>
              <a:t>kivitelezés – ha nagy a „távolság”</a:t>
            </a:r>
            <a:endParaRPr lang="hu-HU" sz="2800" dirty="0"/>
          </a:p>
          <a:p>
            <a:r>
              <a:rPr lang="hu-HU" sz="2800" dirty="0" smtClean="0"/>
              <a:t>a </a:t>
            </a:r>
            <a:r>
              <a:rPr lang="hu-HU" sz="2800" dirty="0" smtClean="0"/>
              <a:t>települések között koordináció lenne </a:t>
            </a:r>
            <a:r>
              <a:rPr lang="hu-HU" sz="2800" dirty="0"/>
              <a:t>versengés </a:t>
            </a:r>
            <a:r>
              <a:rPr lang="hu-HU" sz="2800" dirty="0" smtClean="0"/>
              <a:t>helyett </a:t>
            </a:r>
            <a:r>
              <a:rPr lang="hu-HU" sz="2800" dirty="0"/>
              <a:t>(IQ-teszt) – </a:t>
            </a:r>
            <a:r>
              <a:rPr lang="hu-HU" sz="2800" u="sng" dirty="0"/>
              <a:t>megyei </a:t>
            </a:r>
            <a:r>
              <a:rPr lang="hu-HU" sz="2800" u="sng" dirty="0" smtClean="0"/>
              <a:t>önkormányzatokkal!</a:t>
            </a:r>
            <a:endParaRPr lang="hu-HU" sz="2800" u="sng" dirty="0"/>
          </a:p>
          <a:p>
            <a:r>
              <a:rPr lang="hu-HU" sz="2800" dirty="0" smtClean="0"/>
              <a:t>lehetséges volna a kis pénzek összevonása és a </a:t>
            </a:r>
            <a:r>
              <a:rPr lang="hu-HU" sz="2800" u="sng" dirty="0" smtClean="0"/>
              <a:t>célhoz – nem a módhoz</a:t>
            </a:r>
            <a:r>
              <a:rPr lang="hu-HU" sz="2800" dirty="0" smtClean="0"/>
              <a:t> rendelt felhasználása </a:t>
            </a:r>
          </a:p>
          <a:p>
            <a:r>
              <a:rPr lang="hu-HU" sz="2800" dirty="0" smtClean="0"/>
              <a:t>az </a:t>
            </a:r>
            <a:r>
              <a:rPr lang="hu-HU" sz="2800" dirty="0"/>
              <a:t>elszámolási </a:t>
            </a:r>
            <a:r>
              <a:rPr lang="hu-HU" sz="2800" dirty="0"/>
              <a:t>részletszabályokat </a:t>
            </a:r>
            <a:r>
              <a:rPr lang="hu-HU" sz="2800" dirty="0" smtClean="0"/>
              <a:t>ismerhetnénk már </a:t>
            </a:r>
            <a:r>
              <a:rPr lang="hu-HU" sz="2800" dirty="0"/>
              <a:t>a benyújtáskor</a:t>
            </a:r>
            <a:endParaRPr lang="hu-HU" sz="2800" dirty="0"/>
          </a:p>
          <a:p>
            <a:r>
              <a:rPr lang="hu-HU" sz="2800" dirty="0" smtClean="0"/>
              <a:t>közösségeink </a:t>
            </a:r>
            <a:r>
              <a:rPr lang="hu-HU" sz="2800" dirty="0"/>
              <a:t>is épülnének, nemcsak aszfalt és fal.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62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8629" y="-171400"/>
            <a:ext cx="8229600" cy="1371600"/>
          </a:xfrm>
        </p:spPr>
        <p:txBody>
          <a:bodyPr/>
          <a:lstStyle/>
          <a:p>
            <a:r>
              <a:rPr lang="hu-HU" u="sng" dirty="0"/>
              <a:t>Országgyűlési választás 2018.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552319"/>
              </p:ext>
            </p:extLst>
          </p:nvPr>
        </p:nvGraphicFramePr>
        <p:xfrm>
          <a:off x="0" y="980728"/>
          <a:ext cx="4427984" cy="5877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25667"/>
              </p:ext>
            </p:extLst>
          </p:nvPr>
        </p:nvGraphicFramePr>
        <p:xfrm>
          <a:off x="4427984" y="980729"/>
          <a:ext cx="4716016" cy="5877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948264" y="1982997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bg2"/>
                </a:solidFill>
              </a:rPr>
              <a:t>17%</a:t>
            </a:r>
            <a:endParaRPr lang="hu-H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9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tázatos">
  <a:themeElements>
    <a:clrScheme name="Mintázatos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Mintázat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intázatos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tázatos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tázatos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2165</TotalTime>
  <Words>363</Words>
  <Application>Microsoft Office PowerPoint</Application>
  <PresentationFormat>Diavetítés a képernyőre (4:3 oldalarány)</PresentationFormat>
  <Paragraphs>92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Mintázatos</vt:lpstr>
      <vt:lpstr>Magyar Falu Program -  (f)elindulunk</vt:lpstr>
      <vt:lpstr>Cél:</vt:lpstr>
      <vt:lpstr>PowerPoint bemutató</vt:lpstr>
      <vt:lpstr>PowerPoint bemutató</vt:lpstr>
      <vt:lpstr>PowerPoint bemutató</vt:lpstr>
      <vt:lpstr>PowerPoint bemutató</vt:lpstr>
      <vt:lpstr>Út a célhoz</vt:lpstr>
      <vt:lpstr>De jó lenne, ha…</vt:lpstr>
      <vt:lpstr>Országgyűlési választás 2018.</vt:lpstr>
      <vt:lpstr>Teszi-e a vidék a dolgát?</vt:lpstr>
      <vt:lpstr>PowerPoint bemutató</vt:lpstr>
    </vt:vector>
  </TitlesOfParts>
  <Company>Magyar Faluszövetség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Településszerkezet</dc:title>
  <dc:creator>Szabó Gellért</dc:creator>
  <cp:lastModifiedBy>2</cp:lastModifiedBy>
  <cp:revision>90</cp:revision>
  <dcterms:created xsi:type="dcterms:W3CDTF">2013-11-20T19:55:45Z</dcterms:created>
  <dcterms:modified xsi:type="dcterms:W3CDTF">2019-04-09T20:11:20Z</dcterms:modified>
</cp:coreProperties>
</file>