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98" r:id="rId2"/>
    <p:sldId id="380" r:id="rId3"/>
    <p:sldId id="381" r:id="rId4"/>
    <p:sldId id="382" r:id="rId5"/>
    <p:sldId id="383" r:id="rId6"/>
    <p:sldId id="384" r:id="rId7"/>
    <p:sldId id="385" r:id="rId8"/>
    <p:sldId id="386" r:id="rId9"/>
    <p:sldId id="387" r:id="rId10"/>
    <p:sldId id="258" r:id="rId11"/>
    <p:sldId id="388" r:id="rId12"/>
    <p:sldId id="389" r:id="rId13"/>
    <p:sldId id="390" r:id="rId14"/>
    <p:sldId id="391" r:id="rId15"/>
    <p:sldId id="392" r:id="rId16"/>
    <p:sldId id="376" r:id="rId17"/>
  </p:sldIdLst>
  <p:sldSz cx="9144000" cy="6858000" type="screen4x3"/>
  <p:notesSz cx="7315200" cy="96012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4714" autoAdjust="0"/>
  </p:normalViewPr>
  <p:slideViewPr>
    <p:cSldViewPr snapToGrid="0" snapToObjects="1">
      <p:cViewPr varScale="1">
        <p:scale>
          <a:sx n="70" d="100"/>
          <a:sy n="70" d="100"/>
        </p:scale>
        <p:origin x="111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3554A-08DB-4093-8534-F8769894776F}" type="datetimeFigureOut">
              <a:rPr lang="fr-FR" smtClean="0"/>
              <a:t>20/06/2018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6EE71-846C-48B6-AB41-5BA7AEBDB4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787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Communications for the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ED823-978A-4F00-B12D-5F07F90FE8F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443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Communications for the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ED823-978A-4F00-B12D-5F07F90FE8F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305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61BA-BEB3-BB4E-B174-169DFF9C7774}" type="datetimeFigureOut">
              <a:rPr lang="fr-FR" smtClean="0"/>
              <a:t>20/06/2018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65974-6BF3-D94A-9959-09C2644C34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626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61BA-BEB3-BB4E-B174-169DFF9C7774}" type="datetimeFigureOut">
              <a:rPr lang="fr-FR" smtClean="0"/>
              <a:t>20/06/2018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65974-6BF3-D94A-9959-09C2644C34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5342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61BA-BEB3-BB4E-B174-169DFF9C7774}" type="datetimeFigureOut">
              <a:rPr lang="fr-FR" smtClean="0"/>
              <a:t>20/06/2018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65974-6BF3-D94A-9959-09C2644C34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0680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61BA-BEB3-BB4E-B174-169DFF9C7774}" type="datetimeFigureOut">
              <a:rPr lang="fr-FR" smtClean="0"/>
              <a:t>20/06/2018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65974-6BF3-D94A-9959-09C2644C34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251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61BA-BEB3-BB4E-B174-169DFF9C7774}" type="datetimeFigureOut">
              <a:rPr lang="fr-FR" smtClean="0"/>
              <a:t>20/06/2018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65974-6BF3-D94A-9959-09C2644C34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814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61BA-BEB3-BB4E-B174-169DFF9C7774}" type="datetimeFigureOut">
              <a:rPr lang="fr-FR" smtClean="0"/>
              <a:t>20/06/2018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65974-6BF3-D94A-9959-09C2644C34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55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61BA-BEB3-BB4E-B174-169DFF9C7774}" type="datetimeFigureOut">
              <a:rPr lang="fr-FR" smtClean="0"/>
              <a:t>20/06/2018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65974-6BF3-D94A-9959-09C2644C34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7889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61BA-BEB3-BB4E-B174-169DFF9C7774}" type="datetimeFigureOut">
              <a:rPr lang="fr-FR" smtClean="0"/>
              <a:t>20/06/2018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65974-6BF3-D94A-9959-09C2644C34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280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61BA-BEB3-BB4E-B174-169DFF9C7774}" type="datetimeFigureOut">
              <a:rPr lang="fr-FR" smtClean="0"/>
              <a:t>20/06/2018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65974-6BF3-D94A-9959-09C2644C34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3055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61BA-BEB3-BB4E-B174-169DFF9C7774}" type="datetimeFigureOut">
              <a:rPr lang="fr-FR" smtClean="0"/>
              <a:t>20/06/2018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65974-6BF3-D94A-9959-09C2644C34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1618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61BA-BEB3-BB4E-B174-169DFF9C7774}" type="datetimeFigureOut">
              <a:rPr lang="fr-FR" smtClean="0"/>
              <a:t>20/06/2018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65974-6BF3-D94A-9959-09C2644C34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5362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461BA-BEB3-BB4E-B174-169DFF9C7774}" type="datetimeFigureOut">
              <a:rPr lang="fr-FR" smtClean="0"/>
              <a:t>20/06/2018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65974-6BF3-D94A-9959-09C2644C34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608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jp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16.pn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1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Q4oWynlgYdY" TargetMode="Externa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2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 descr="polariswt-ppt-1.jpg">
            <a:extLst>
              <a:ext uri="{FF2B5EF4-FFF2-40B4-BE49-F238E27FC236}">
                <a16:creationId xmlns:a16="http://schemas.microsoft.com/office/drawing/2014/main" id="{3930B2AA-6030-4BCD-ACF4-3A8200F358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832"/>
            <a:ext cx="9144000" cy="6858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28" name="Espace réservé du contenu 3"/>
          <p:cNvSpPr>
            <a:spLocks/>
          </p:cNvSpPr>
          <p:nvPr/>
        </p:nvSpPr>
        <p:spPr bwMode="auto">
          <a:xfrm>
            <a:off x="105489" y="865453"/>
            <a:ext cx="2698066" cy="63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984" tIns="56491" rIns="112984" bIns="56491"/>
          <a:lstStyle/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3"/>
              </a:buBlip>
              <a:tabLst>
                <a:tab pos="450725" algn="l"/>
                <a:tab pos="557059" algn="l"/>
              </a:tabLst>
            </a:pPr>
            <a:endParaRPr lang="en-US" sz="1400" dirty="0">
              <a:solidFill>
                <a:srgbClr val="134A8B"/>
              </a:solidFill>
            </a:endParaRPr>
          </a:p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3"/>
              </a:buBlip>
              <a:tabLst>
                <a:tab pos="450725" algn="l"/>
                <a:tab pos="557059" algn="l"/>
              </a:tabLst>
            </a:pPr>
            <a:r>
              <a:rPr lang="en-US" sz="1400" dirty="0">
                <a:solidFill>
                  <a:srgbClr val="134A8B"/>
                </a:solidFill>
              </a:rPr>
              <a:t>MAIN </a:t>
            </a: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endParaRPr lang="en-US" sz="1400" dirty="0">
              <a:solidFill>
                <a:srgbClr val="134A8B"/>
              </a:solidFill>
            </a:endParaRPr>
          </a:p>
          <a:p>
            <a:pPr marL="220602" indent="106333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endParaRPr lang="en-US" sz="1400" dirty="0">
              <a:solidFill>
                <a:srgbClr val="87888A"/>
              </a:solidFill>
              <a:latin typeface="Helvetica regular"/>
            </a:endParaRP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endParaRPr lang="en-US" sz="1400" dirty="0">
              <a:solidFill>
                <a:srgbClr val="87888A"/>
              </a:solidFill>
              <a:latin typeface="Helvetica regular"/>
            </a:endParaRPr>
          </a:p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3"/>
              </a:buBlip>
              <a:tabLst>
                <a:tab pos="450725" algn="l"/>
                <a:tab pos="557059" algn="l"/>
              </a:tabLst>
            </a:pPr>
            <a:endParaRPr lang="en-US" sz="1400" dirty="0">
              <a:solidFill>
                <a:srgbClr val="87888A"/>
              </a:solidFill>
              <a:latin typeface="Helvetica regular"/>
            </a:endParaRPr>
          </a:p>
        </p:txBody>
      </p:sp>
      <p:sp>
        <p:nvSpPr>
          <p:cNvPr id="29" name="Espace réservé du contenu 3"/>
          <p:cNvSpPr>
            <a:spLocks/>
          </p:cNvSpPr>
          <p:nvPr/>
        </p:nvSpPr>
        <p:spPr bwMode="auto">
          <a:xfrm>
            <a:off x="2888092" y="865453"/>
            <a:ext cx="2698066" cy="63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984" tIns="56491" rIns="112984" bIns="56491"/>
          <a:lstStyle/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3"/>
              </a:buBlip>
              <a:tabLst>
                <a:tab pos="450725" algn="l"/>
                <a:tab pos="557059" algn="l"/>
              </a:tabLst>
            </a:pPr>
            <a:endParaRPr lang="en-US" sz="1400" dirty="0">
              <a:solidFill>
                <a:srgbClr val="134A8B"/>
              </a:solidFill>
            </a:endParaRPr>
          </a:p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3"/>
              </a:buBlip>
              <a:tabLst>
                <a:tab pos="450725" algn="l"/>
                <a:tab pos="557059" algn="l"/>
              </a:tabLst>
            </a:pPr>
            <a:r>
              <a:rPr lang="en-US" sz="1400" dirty="0">
                <a:solidFill>
                  <a:srgbClr val="134A8B"/>
                </a:solidFill>
              </a:rPr>
              <a:t>COMBINED EQUIPMENT</a:t>
            </a: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endParaRPr lang="en-US" sz="1400" dirty="0">
              <a:solidFill>
                <a:srgbClr val="134A8B"/>
              </a:solidFill>
            </a:endParaRPr>
          </a:p>
          <a:p>
            <a:pPr marL="220602" indent="106333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endParaRPr lang="en-US" sz="1400" dirty="0">
              <a:solidFill>
                <a:srgbClr val="87888A"/>
              </a:solidFill>
              <a:latin typeface="Helvetica regular"/>
            </a:endParaRP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endParaRPr lang="en-US" sz="1400" dirty="0">
              <a:solidFill>
                <a:srgbClr val="87888A"/>
              </a:solidFill>
              <a:latin typeface="Helvetica regular"/>
            </a:endParaRPr>
          </a:p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3"/>
              </a:buBlip>
              <a:tabLst>
                <a:tab pos="450725" algn="l"/>
                <a:tab pos="557059" algn="l"/>
              </a:tabLst>
            </a:pPr>
            <a:endParaRPr lang="en-US" sz="1400" dirty="0">
              <a:solidFill>
                <a:srgbClr val="87888A"/>
              </a:solidFill>
              <a:latin typeface="Helvetica regular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685556" y="200430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dirty="0"/>
              <a:t>Chassis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723295" y="320785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dirty="0"/>
              <a:t>Pick-up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784153" y="431225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dirty="0"/>
              <a:t>Tipper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784153" y="558734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dirty="0"/>
              <a:t>Box Van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615268" y="439847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dirty="0"/>
              <a:t>Waste collector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603268" y="192360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dirty="0"/>
              <a:t>High Pressure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637480" y="303339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dirty="0"/>
              <a:t>Box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603268" y="424483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dirty="0"/>
              <a:t>Leaf Vacuum</a:t>
            </a:r>
          </a:p>
        </p:txBody>
      </p:sp>
      <p:sp>
        <p:nvSpPr>
          <p:cNvPr id="49" name="Espace réservé du contenu 3"/>
          <p:cNvSpPr>
            <a:spLocks/>
          </p:cNvSpPr>
          <p:nvPr/>
        </p:nvSpPr>
        <p:spPr bwMode="auto">
          <a:xfrm>
            <a:off x="5970375" y="892542"/>
            <a:ext cx="2698066" cy="63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984" tIns="56491" rIns="112984" bIns="56491"/>
          <a:lstStyle/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3"/>
              </a:buBlip>
              <a:tabLst>
                <a:tab pos="450725" algn="l"/>
                <a:tab pos="557059" algn="l"/>
              </a:tabLst>
            </a:pPr>
            <a:endParaRPr lang="en-US" sz="1400" dirty="0">
              <a:solidFill>
                <a:srgbClr val="134A8B"/>
              </a:solidFill>
            </a:endParaRPr>
          </a:p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3"/>
              </a:buBlip>
              <a:tabLst>
                <a:tab pos="450725" algn="l"/>
                <a:tab pos="557059" algn="l"/>
              </a:tabLst>
            </a:pPr>
            <a:r>
              <a:rPr lang="en-US" sz="1400" dirty="0">
                <a:solidFill>
                  <a:srgbClr val="134A8B"/>
                </a:solidFill>
              </a:rPr>
              <a:t>WATER TANK</a:t>
            </a: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endParaRPr lang="en-US" sz="1400" dirty="0">
              <a:solidFill>
                <a:srgbClr val="134A8B"/>
              </a:solidFill>
            </a:endParaRPr>
          </a:p>
          <a:p>
            <a:pPr marL="220602" indent="106333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endParaRPr lang="en-US" sz="1400" dirty="0">
              <a:solidFill>
                <a:srgbClr val="87888A"/>
              </a:solidFill>
              <a:latin typeface="Helvetica regular"/>
            </a:endParaRP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endParaRPr lang="en-US" sz="1400" dirty="0">
              <a:solidFill>
                <a:srgbClr val="87888A"/>
              </a:solidFill>
              <a:latin typeface="Helvetica regular"/>
            </a:endParaRPr>
          </a:p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3"/>
              </a:buBlip>
              <a:tabLst>
                <a:tab pos="450725" algn="l"/>
                <a:tab pos="557059" algn="l"/>
              </a:tabLst>
            </a:pPr>
            <a:endParaRPr lang="en-US" sz="1400" dirty="0">
              <a:solidFill>
                <a:srgbClr val="87888A"/>
              </a:solidFill>
              <a:latin typeface="Helvetica regular"/>
            </a:endParaRPr>
          </a:p>
        </p:txBody>
      </p:sp>
      <p:sp>
        <p:nvSpPr>
          <p:cNvPr id="38" name="Espace réservé du contenu 3"/>
          <p:cNvSpPr>
            <a:spLocks/>
          </p:cNvSpPr>
          <p:nvPr/>
        </p:nvSpPr>
        <p:spPr bwMode="auto">
          <a:xfrm>
            <a:off x="5885211" y="3321942"/>
            <a:ext cx="2698066" cy="63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984" tIns="56491" rIns="112984" bIns="56491"/>
          <a:lstStyle/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3"/>
              </a:buBlip>
              <a:tabLst>
                <a:tab pos="450725" algn="l"/>
                <a:tab pos="557059" algn="l"/>
              </a:tabLst>
            </a:pPr>
            <a:endParaRPr lang="en-US" sz="1400" dirty="0">
              <a:solidFill>
                <a:srgbClr val="134A8B"/>
              </a:solidFill>
            </a:endParaRPr>
          </a:p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3"/>
              </a:buBlip>
              <a:tabLst>
                <a:tab pos="450725" algn="l"/>
                <a:tab pos="557059" algn="l"/>
              </a:tabLst>
            </a:pPr>
            <a:r>
              <a:rPr lang="en-US" sz="1400" dirty="0">
                <a:solidFill>
                  <a:srgbClr val="134A8B"/>
                </a:solidFill>
              </a:rPr>
              <a:t>NEW</a:t>
            </a:r>
          </a:p>
        </p:txBody>
      </p:sp>
      <p:sp>
        <p:nvSpPr>
          <p:cNvPr id="51" name="Rectangle 50"/>
          <p:cNvSpPr/>
          <p:nvPr/>
        </p:nvSpPr>
        <p:spPr>
          <a:xfrm>
            <a:off x="7615268" y="550396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dirty="0"/>
              <a:t>Fridge Van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70" y="1555667"/>
            <a:ext cx="1663262" cy="91097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69" y="2729938"/>
            <a:ext cx="1746563" cy="95042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53" y="5208153"/>
            <a:ext cx="1759718" cy="97623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716" y="1592773"/>
            <a:ext cx="1480941" cy="85298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3546" y="1611252"/>
            <a:ext cx="1544988" cy="82981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847" y="4153328"/>
            <a:ext cx="1383476" cy="74795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047" y="5117805"/>
            <a:ext cx="1328738" cy="74653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579" y="2717106"/>
            <a:ext cx="1545934" cy="82486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579" y="3849427"/>
            <a:ext cx="1573955" cy="88986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5" y="3655108"/>
            <a:ext cx="1833975" cy="117944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C724D89-9BE0-4229-A6CB-06C84BA6FC8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9542" y="627424"/>
            <a:ext cx="520672" cy="229108"/>
          </a:xfrm>
          <a:prstGeom prst="rect">
            <a:avLst/>
          </a:prstGeom>
        </p:spPr>
      </p:pic>
      <p:sp>
        <p:nvSpPr>
          <p:cNvPr id="32" name="Espace réservé du contenu 3">
            <a:extLst>
              <a:ext uri="{FF2B5EF4-FFF2-40B4-BE49-F238E27FC236}">
                <a16:creationId xmlns:a16="http://schemas.microsoft.com/office/drawing/2014/main" id="{324D308C-B0F2-4211-8920-E61A1FBD5EF4}"/>
              </a:ext>
            </a:extLst>
          </p:cNvPr>
          <p:cNvSpPr>
            <a:spLocks/>
          </p:cNvSpPr>
          <p:nvPr/>
        </p:nvSpPr>
        <p:spPr bwMode="auto">
          <a:xfrm>
            <a:off x="5106897" y="50956"/>
            <a:ext cx="5669485" cy="83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984" tIns="56491" rIns="112984" bIns="56491"/>
          <a:lstStyle/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3"/>
              </a:buBlip>
              <a:tabLst>
                <a:tab pos="450725" algn="l"/>
                <a:tab pos="557059" algn="l"/>
              </a:tabLst>
            </a:pPr>
            <a:endParaRPr lang="en-US" sz="2400" b="1" dirty="0">
              <a:solidFill>
                <a:schemeClr val="tx2"/>
              </a:solidFill>
            </a:endParaRP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2400" b="1" dirty="0">
                <a:solidFill>
                  <a:schemeClr val="tx2"/>
                </a:solidFill>
              </a:rPr>
              <a:t>CONFIGURATIONS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392DCB7-FF72-425E-B4E6-6F5A2D724954}"/>
              </a:ext>
            </a:extLst>
          </p:cNvPr>
          <p:cNvSpPr/>
          <p:nvPr/>
        </p:nvSpPr>
        <p:spPr>
          <a:xfrm>
            <a:off x="7761942" y="1931132"/>
            <a:ext cx="4572000" cy="4985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dirty="0"/>
              <a:t>High Pressure</a:t>
            </a: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dirty="0"/>
              <a:t>Watering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881E4F7E-9059-45C2-B162-C2477BBCCE5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2671" y="613329"/>
            <a:ext cx="529061" cy="254428"/>
          </a:xfrm>
          <a:prstGeom prst="rect">
            <a:avLst/>
          </a:prstGeom>
        </p:spPr>
      </p:pic>
      <p:pic>
        <p:nvPicPr>
          <p:cNvPr id="35" name="Image 3" descr="polariswt-ppt-1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36" name="Imag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96" y="2528948"/>
            <a:ext cx="3240491" cy="380591"/>
          </a:xfrm>
          <a:prstGeom prst="rect">
            <a:avLst/>
          </a:prstGeom>
        </p:spPr>
      </p:pic>
      <p:pic>
        <p:nvPicPr>
          <p:cNvPr id="37" name="Imag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38" y="3046475"/>
            <a:ext cx="4614368" cy="3257999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sp>
        <p:nvSpPr>
          <p:cNvPr id="39" name="Espace réservé du contenu 3"/>
          <p:cNvSpPr>
            <a:spLocks/>
          </p:cNvSpPr>
          <p:nvPr/>
        </p:nvSpPr>
        <p:spPr bwMode="auto">
          <a:xfrm>
            <a:off x="291544" y="733206"/>
            <a:ext cx="8577772" cy="83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984" tIns="56491" rIns="112984" bIns="56491"/>
          <a:lstStyle/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3"/>
              </a:buBlip>
              <a:tabLst>
                <a:tab pos="450725" algn="l"/>
                <a:tab pos="557059" algn="l"/>
              </a:tabLst>
            </a:pPr>
            <a:endParaRPr lang="en-US" sz="2400" b="1" dirty="0">
              <a:solidFill>
                <a:srgbClr val="134A8B"/>
              </a:solidFill>
            </a:endParaRPr>
          </a:p>
          <a:p>
            <a:pPr marL="220602" algn="ctr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hu-HU" sz="3200" b="1" dirty="0">
                <a:solidFill>
                  <a:srgbClr val="134A8B"/>
                </a:solidFill>
              </a:rPr>
              <a:t>ELEKTROMOS KISTEHERAUTÓK </a:t>
            </a:r>
            <a:br>
              <a:rPr lang="hu-HU" sz="3200" b="1" dirty="0">
                <a:solidFill>
                  <a:srgbClr val="134A8B"/>
                </a:solidFill>
              </a:rPr>
            </a:br>
            <a:r>
              <a:rPr lang="hu-HU" sz="3200" b="1" dirty="0">
                <a:solidFill>
                  <a:srgbClr val="134A8B"/>
                </a:solidFill>
              </a:rPr>
              <a:t>1.5M FT ÁLLAMI TÁMOGATÁSSAL</a:t>
            </a:r>
            <a:endParaRPr lang="en-US" sz="3200" b="1" dirty="0">
              <a:solidFill>
                <a:srgbClr val="134A8B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91" y="3085250"/>
            <a:ext cx="4222014" cy="280417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08" y="2518185"/>
            <a:ext cx="3493307" cy="41213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683" y="5797170"/>
            <a:ext cx="2390775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32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 descr="polariswt-ppt-1.jpg">
            <a:extLst>
              <a:ext uri="{FF2B5EF4-FFF2-40B4-BE49-F238E27FC236}">
                <a16:creationId xmlns:a16="http://schemas.microsoft.com/office/drawing/2014/main" id="{203A1A14-D897-4B7A-B552-08454A0A2A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15" name="Image 14" descr="7000-01_DBUILT (Actif) - PTC Creo Parametric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968" y="2174887"/>
            <a:ext cx="967544" cy="940827"/>
          </a:xfrm>
          <a:prstGeom prst="rect">
            <a:avLst/>
          </a:prstGeom>
        </p:spPr>
      </p:pic>
      <p:pic>
        <p:nvPicPr>
          <p:cNvPr id="16" name="Image 15" descr="7000-01_DBUILT (Actif) - PTC Creo Parametric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146" y="3278627"/>
            <a:ext cx="993952" cy="697017"/>
          </a:xfrm>
          <a:prstGeom prst="rect">
            <a:avLst/>
          </a:prstGeom>
        </p:spPr>
      </p:pic>
      <p:pic>
        <p:nvPicPr>
          <p:cNvPr id="17" name="Image 16" descr="7000-01_DBUILT (Actif) - PTC Creo Parametric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96" y="4239108"/>
            <a:ext cx="992096" cy="73229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400862" y="2359803"/>
            <a:ext cx="1192079" cy="49859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20602" algn="ctr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b="1" dirty="0">
                <a:solidFill>
                  <a:schemeClr val="bg1"/>
                </a:solidFill>
              </a:rPr>
              <a:t>14.4kWh</a:t>
            </a:r>
          </a:p>
          <a:p>
            <a:pPr marL="220602" algn="ctr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b="1" dirty="0">
                <a:solidFill>
                  <a:schemeClr val="bg1"/>
                </a:solidFill>
              </a:rPr>
              <a:t>Open Lead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19293" y="3450510"/>
            <a:ext cx="1192079" cy="49859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20602" algn="ctr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b="1" dirty="0">
                <a:solidFill>
                  <a:schemeClr val="bg1"/>
                </a:solidFill>
              </a:rPr>
              <a:t>11.5kWh</a:t>
            </a:r>
          </a:p>
          <a:p>
            <a:pPr marL="220602" algn="ctr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b="1" dirty="0">
                <a:solidFill>
                  <a:schemeClr val="bg1"/>
                </a:solidFill>
              </a:rPr>
              <a:t>Lithium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61302" y="4339200"/>
            <a:ext cx="1192079" cy="49859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20602" algn="ctr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b="1" dirty="0">
                <a:solidFill>
                  <a:schemeClr val="bg1"/>
                </a:solidFill>
              </a:rPr>
              <a:t>19.2kWh</a:t>
            </a:r>
          </a:p>
          <a:p>
            <a:pPr marL="220602" algn="ctr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b="1" dirty="0">
                <a:solidFill>
                  <a:schemeClr val="bg1"/>
                </a:solidFill>
              </a:rPr>
              <a:t>Lithium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740123" y="4605256"/>
            <a:ext cx="9136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dirty="0">
                <a:solidFill>
                  <a:srgbClr val="134A8B"/>
                </a:solidFill>
              </a:rPr>
              <a:t>140 km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49259" y="4605256"/>
            <a:ext cx="9136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dirty="0">
                <a:solidFill>
                  <a:srgbClr val="134A8B"/>
                </a:solidFill>
              </a:rPr>
              <a:t>70 km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515040" y="3587941"/>
            <a:ext cx="9136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dirty="0">
                <a:solidFill>
                  <a:srgbClr val="134A8B"/>
                </a:solidFill>
              </a:rPr>
              <a:t>80 km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579602" y="3740553"/>
            <a:ext cx="9136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dirty="0">
                <a:solidFill>
                  <a:srgbClr val="134A8B"/>
                </a:solidFill>
              </a:rPr>
              <a:t>45 km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358638" y="2680296"/>
            <a:ext cx="8664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dirty="0">
                <a:solidFill>
                  <a:srgbClr val="134A8B"/>
                </a:solidFill>
              </a:rPr>
              <a:t>60km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658107" y="2705527"/>
            <a:ext cx="9136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dirty="0">
                <a:solidFill>
                  <a:srgbClr val="134A8B"/>
                </a:solidFill>
              </a:rPr>
              <a:t>45 km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99621" y="5387729"/>
            <a:ext cx="15265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000" dirty="0">
                <a:solidFill>
                  <a:srgbClr val="FF0000"/>
                </a:solidFill>
              </a:rPr>
              <a:t>Fully loaded</a:t>
            </a: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000" dirty="0">
                <a:solidFill>
                  <a:srgbClr val="FF0000"/>
                </a:solidFill>
              </a:rPr>
              <a:t>(GVWR)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360980" y="2527246"/>
            <a:ext cx="1145121" cy="9850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38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  <a:alpha val="3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5705648" y="4433460"/>
            <a:ext cx="2175937" cy="8854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38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  <a:alpha val="3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Image 7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021" y="2385087"/>
            <a:ext cx="374851" cy="262396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4084814" y="2412422"/>
            <a:ext cx="168287" cy="943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Image 7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133" y="2328381"/>
            <a:ext cx="341472" cy="262396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239" y="3410848"/>
            <a:ext cx="374851" cy="262396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>
          <a:xfrm>
            <a:off x="4067032" y="3438183"/>
            <a:ext cx="168287" cy="943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Image 8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803" y="3325545"/>
            <a:ext cx="374851" cy="262396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515477" y="5474179"/>
            <a:ext cx="168287" cy="943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Image 8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797" y="4293226"/>
            <a:ext cx="374851" cy="262396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5466684" y="4317845"/>
            <a:ext cx="168287" cy="943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Image 8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010" y="4302262"/>
            <a:ext cx="374851" cy="262396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29099CF9-602B-445B-8F04-E6BD520E22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4555" y="577755"/>
            <a:ext cx="529061" cy="254428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DBDE4DF2-BAA0-4C88-8A09-EB46530DFE12}"/>
              </a:ext>
            </a:extLst>
          </p:cNvPr>
          <p:cNvSpPr/>
          <p:nvPr/>
        </p:nvSpPr>
        <p:spPr>
          <a:xfrm>
            <a:off x="4382754" y="3592255"/>
            <a:ext cx="2307359" cy="8854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38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  <a:alpha val="3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Espace réservé du contenu 3">
            <a:extLst>
              <a:ext uri="{FF2B5EF4-FFF2-40B4-BE49-F238E27FC236}">
                <a16:creationId xmlns:a16="http://schemas.microsoft.com/office/drawing/2014/main" id="{775CFAAD-6096-4839-BB1A-4F8DB3277E97}"/>
              </a:ext>
            </a:extLst>
          </p:cNvPr>
          <p:cNvSpPr>
            <a:spLocks/>
          </p:cNvSpPr>
          <p:nvPr/>
        </p:nvSpPr>
        <p:spPr bwMode="auto">
          <a:xfrm>
            <a:off x="3090138" y="32299"/>
            <a:ext cx="4115006" cy="83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984" tIns="56491" rIns="112984" bIns="56491"/>
          <a:lstStyle/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9"/>
              </a:buBlip>
              <a:tabLst>
                <a:tab pos="450725" algn="l"/>
                <a:tab pos="557059" algn="l"/>
              </a:tabLst>
            </a:pPr>
            <a:endParaRPr lang="en-US" sz="2400" b="1" dirty="0">
              <a:solidFill>
                <a:srgbClr val="134A8B"/>
              </a:solidFill>
            </a:endParaRP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hu-HU" sz="2400" b="1" dirty="0">
                <a:solidFill>
                  <a:srgbClr val="134A8B"/>
                </a:solidFill>
              </a:rPr>
              <a:t>HATÓTÁVOLSÁGOK</a:t>
            </a:r>
            <a:endParaRPr lang="en-US" sz="2400" b="1" dirty="0">
              <a:solidFill>
                <a:srgbClr val="134A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480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polariswt-ppt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12" name="Espace réservé du contenu 3"/>
          <p:cNvSpPr>
            <a:spLocks/>
          </p:cNvSpPr>
          <p:nvPr/>
        </p:nvSpPr>
        <p:spPr bwMode="auto">
          <a:xfrm>
            <a:off x="4572000" y="-123071"/>
            <a:ext cx="4946278" cy="83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984" tIns="56491" rIns="112984" bIns="56491"/>
          <a:lstStyle/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3"/>
              </a:buBlip>
              <a:tabLst>
                <a:tab pos="450725" algn="l"/>
                <a:tab pos="557059" algn="l"/>
              </a:tabLst>
            </a:pPr>
            <a:endParaRPr lang="en-US" sz="2400" b="1" dirty="0">
              <a:solidFill>
                <a:srgbClr val="134A8B"/>
              </a:solidFill>
            </a:endParaRP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hu-HU" sz="2400" b="1" dirty="0">
                <a:solidFill>
                  <a:srgbClr val="134A8B"/>
                </a:solidFill>
              </a:rPr>
              <a:t>LÍTIUM-VAS-FOSZFÁT AKKUMULÁTOROK</a:t>
            </a:r>
            <a:endParaRPr lang="en-US" sz="2400" b="1" dirty="0">
              <a:solidFill>
                <a:srgbClr val="134A8B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9"/>
          <a:stretch/>
        </p:blipFill>
        <p:spPr>
          <a:xfrm>
            <a:off x="3898669" y="627925"/>
            <a:ext cx="520672" cy="22910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90" t="10903" r="12572" b="15993"/>
          <a:stretch/>
        </p:blipFill>
        <p:spPr>
          <a:xfrm>
            <a:off x="0" y="1098319"/>
            <a:ext cx="9144000" cy="500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37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polariswt-ppt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12" name="Espace réservé du contenu 3"/>
          <p:cNvSpPr>
            <a:spLocks/>
          </p:cNvSpPr>
          <p:nvPr/>
        </p:nvSpPr>
        <p:spPr bwMode="auto">
          <a:xfrm>
            <a:off x="4197722" y="50956"/>
            <a:ext cx="4115006" cy="83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984" tIns="56491" rIns="112984" bIns="56491"/>
          <a:lstStyle/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3"/>
              </a:buBlip>
              <a:tabLst>
                <a:tab pos="450725" algn="l"/>
                <a:tab pos="557059" algn="l"/>
              </a:tabLst>
            </a:pPr>
            <a:endParaRPr lang="en-US" sz="2400" b="1" dirty="0">
              <a:solidFill>
                <a:srgbClr val="134A8B"/>
              </a:solidFill>
            </a:endParaRP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hu-HU" sz="2400" b="1" dirty="0">
                <a:solidFill>
                  <a:srgbClr val="134A8B"/>
                </a:solidFill>
              </a:rPr>
              <a:t>KOMFORTOS KABIN</a:t>
            </a:r>
            <a:endParaRPr lang="en-US" sz="2400" b="1" dirty="0">
              <a:solidFill>
                <a:srgbClr val="134A8B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9"/>
          <a:stretch/>
        </p:blipFill>
        <p:spPr>
          <a:xfrm>
            <a:off x="3898669" y="627925"/>
            <a:ext cx="520672" cy="22910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88" t="5379" r="12496" b="19776"/>
          <a:stretch/>
        </p:blipFill>
        <p:spPr>
          <a:xfrm>
            <a:off x="-17457" y="1088967"/>
            <a:ext cx="9161457" cy="509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84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polariswt-ppt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12" name="Espace réservé du contenu 3"/>
          <p:cNvSpPr>
            <a:spLocks/>
          </p:cNvSpPr>
          <p:nvPr/>
        </p:nvSpPr>
        <p:spPr bwMode="auto">
          <a:xfrm>
            <a:off x="4197722" y="50956"/>
            <a:ext cx="4115006" cy="83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984" tIns="56491" rIns="112984" bIns="56491"/>
          <a:lstStyle/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3"/>
              </a:buBlip>
              <a:tabLst>
                <a:tab pos="450725" algn="l"/>
                <a:tab pos="557059" algn="l"/>
              </a:tabLst>
            </a:pPr>
            <a:endParaRPr lang="en-US" sz="2400" b="1" dirty="0">
              <a:solidFill>
                <a:srgbClr val="134A8B"/>
              </a:solidFill>
            </a:endParaRP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hu-HU" sz="2400" b="1" dirty="0">
                <a:solidFill>
                  <a:srgbClr val="134A8B"/>
                </a:solidFill>
              </a:rPr>
              <a:t>KOMPAKT KÜLSŐ MÉRET</a:t>
            </a:r>
            <a:endParaRPr lang="en-US" sz="2400" b="1" dirty="0">
              <a:solidFill>
                <a:srgbClr val="134A8B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9"/>
          <a:stretch/>
        </p:blipFill>
        <p:spPr>
          <a:xfrm>
            <a:off x="3898669" y="627925"/>
            <a:ext cx="520672" cy="22910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9665"/>
            <a:ext cx="9144000" cy="445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83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polariswt-ppt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12" name="Espace réservé du contenu 3"/>
          <p:cNvSpPr>
            <a:spLocks/>
          </p:cNvSpPr>
          <p:nvPr/>
        </p:nvSpPr>
        <p:spPr bwMode="auto">
          <a:xfrm>
            <a:off x="4197722" y="50956"/>
            <a:ext cx="4115006" cy="83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984" tIns="56491" rIns="112984" bIns="56491"/>
          <a:lstStyle/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3"/>
              </a:buBlip>
              <a:tabLst>
                <a:tab pos="450725" algn="l"/>
                <a:tab pos="557059" algn="l"/>
              </a:tabLst>
            </a:pPr>
            <a:endParaRPr lang="en-US" sz="2400" b="1" dirty="0">
              <a:solidFill>
                <a:srgbClr val="134A8B"/>
              </a:solidFill>
            </a:endParaRP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hu-HU" sz="2400" b="1" dirty="0">
                <a:solidFill>
                  <a:srgbClr val="134A8B"/>
                </a:solidFill>
              </a:rPr>
              <a:t>FORDULÉKONYSÁG</a:t>
            </a:r>
            <a:endParaRPr lang="en-US" sz="2400" b="1" dirty="0">
              <a:solidFill>
                <a:srgbClr val="134A8B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9"/>
          <a:stretch/>
        </p:blipFill>
        <p:spPr>
          <a:xfrm>
            <a:off x="3898669" y="627925"/>
            <a:ext cx="520672" cy="22910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462951"/>
            <a:ext cx="9144001" cy="425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21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polariswt-ppt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12" name="Espace réservé du contenu 3"/>
          <p:cNvSpPr>
            <a:spLocks/>
          </p:cNvSpPr>
          <p:nvPr/>
        </p:nvSpPr>
        <p:spPr bwMode="auto">
          <a:xfrm>
            <a:off x="4197722" y="50956"/>
            <a:ext cx="4115006" cy="83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984" tIns="56491" rIns="112984" bIns="56491"/>
          <a:lstStyle/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3"/>
              </a:buBlip>
              <a:tabLst>
                <a:tab pos="450725" algn="l"/>
                <a:tab pos="557059" algn="l"/>
              </a:tabLst>
            </a:pPr>
            <a:endParaRPr lang="en-US" sz="2400" b="1" dirty="0">
              <a:solidFill>
                <a:srgbClr val="134A8B"/>
              </a:solidFill>
            </a:endParaRP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hu-HU" sz="2400" b="1" dirty="0">
                <a:solidFill>
                  <a:srgbClr val="134A8B"/>
                </a:solidFill>
              </a:rPr>
              <a:t>RÉSZLETEK KÉPEKBEN</a:t>
            </a:r>
            <a:endParaRPr lang="en-US" sz="2400" b="1" dirty="0">
              <a:solidFill>
                <a:srgbClr val="134A8B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9"/>
          <a:stretch/>
        </p:blipFill>
        <p:spPr>
          <a:xfrm>
            <a:off x="3898669" y="627925"/>
            <a:ext cx="520672" cy="22910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882" y="1324079"/>
            <a:ext cx="1630017" cy="227996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2733" y="1324078"/>
            <a:ext cx="1556403" cy="227637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390" y="3850204"/>
            <a:ext cx="3463787" cy="219978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4374" y="1320412"/>
            <a:ext cx="1681701" cy="227700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6219" y="3819789"/>
            <a:ext cx="2991172" cy="223019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8885" y="1323444"/>
            <a:ext cx="1549862" cy="228059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1313" y="1320411"/>
            <a:ext cx="1598669" cy="227700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816" y="3813754"/>
            <a:ext cx="1741336" cy="224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9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polariswt-ppt-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84D3BC4-EB54-452B-A8C0-7DFD595A08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86" y="6054322"/>
            <a:ext cx="913068" cy="5065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419FFFE-2F15-4D6F-B224-DEBF8D26AA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193" y="5945064"/>
            <a:ext cx="996123" cy="57373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6138A86-EC23-4E8B-A47B-E749BA7DD1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836" y="6054322"/>
            <a:ext cx="972265" cy="52564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790A075-9E05-4347-8295-CF01DCAD6B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067" y="5992682"/>
            <a:ext cx="1010397" cy="56767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2B81F8B-0E92-4101-B498-F23B6018CAC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047" y="5962234"/>
            <a:ext cx="1082603" cy="57764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839ADCB-1890-47A7-BCC2-7FBB39CE1C6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903" y="5970848"/>
            <a:ext cx="1036841" cy="58619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E04F54-720D-4398-9681-F875B1167C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627" y="5945064"/>
            <a:ext cx="951598" cy="611982"/>
          </a:xfrm>
          <a:prstGeom prst="rect">
            <a:avLst/>
          </a:prstGeom>
        </p:spPr>
      </p:pic>
      <p:pic>
        <p:nvPicPr>
          <p:cNvPr id="5" name="Q4oWynlgYdY"/>
          <p:cNvPicPr>
            <a:picLocks noRot="1"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1468627" y="1108875"/>
            <a:ext cx="6143119" cy="4492487"/>
          </a:xfrm>
          <a:prstGeom prst="rect">
            <a:avLst/>
          </a:prstGeom>
        </p:spPr>
      </p:pic>
      <p:sp>
        <p:nvSpPr>
          <p:cNvPr id="14" name="Espace réservé du contenu 3"/>
          <p:cNvSpPr>
            <a:spLocks/>
          </p:cNvSpPr>
          <p:nvPr/>
        </p:nvSpPr>
        <p:spPr bwMode="auto">
          <a:xfrm>
            <a:off x="3850947" y="-347293"/>
            <a:ext cx="4115006" cy="83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984" tIns="56491" rIns="112984" bIns="56491"/>
          <a:lstStyle/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12"/>
              </a:buBlip>
              <a:tabLst>
                <a:tab pos="450725" algn="l"/>
                <a:tab pos="557059" algn="l"/>
              </a:tabLst>
            </a:pPr>
            <a:endParaRPr lang="en-US" sz="3600" b="1" dirty="0">
              <a:solidFill>
                <a:srgbClr val="134A8B"/>
              </a:solidFill>
            </a:endParaRP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hu-HU" sz="3600" b="1" dirty="0">
                <a:solidFill>
                  <a:srgbClr val="134A8B"/>
                </a:solidFill>
              </a:rPr>
              <a:t>BEMUTATÓ VIDEÓ</a:t>
            </a:r>
          </a:p>
        </p:txBody>
      </p:sp>
      <p:pic>
        <p:nvPicPr>
          <p:cNvPr id="15" name="Imag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09" y="494327"/>
            <a:ext cx="2673685" cy="31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09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 descr="polariswt-ppt-1.jpg">
            <a:extLst>
              <a:ext uri="{FF2B5EF4-FFF2-40B4-BE49-F238E27FC236}">
                <a16:creationId xmlns:a16="http://schemas.microsoft.com/office/drawing/2014/main" id="{D1B104B5-A85B-48F5-B4A1-F224CB6A8D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832"/>
            <a:ext cx="9144000" cy="6858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32" name="Espace réservé du contenu 3">
            <a:extLst>
              <a:ext uri="{FF2B5EF4-FFF2-40B4-BE49-F238E27FC236}">
                <a16:creationId xmlns:a16="http://schemas.microsoft.com/office/drawing/2014/main" id="{324D308C-B0F2-4211-8920-E61A1FBD5EF4}"/>
              </a:ext>
            </a:extLst>
          </p:cNvPr>
          <p:cNvSpPr>
            <a:spLocks/>
          </p:cNvSpPr>
          <p:nvPr/>
        </p:nvSpPr>
        <p:spPr bwMode="auto">
          <a:xfrm>
            <a:off x="3470932" y="183085"/>
            <a:ext cx="5977871" cy="83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984" tIns="56491" rIns="112984" bIns="56491"/>
          <a:lstStyle/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3"/>
              </a:buBlip>
              <a:tabLst>
                <a:tab pos="450725" algn="l"/>
                <a:tab pos="557059" algn="l"/>
              </a:tabLst>
            </a:pPr>
            <a:endParaRPr lang="en-US" sz="2400" b="1" dirty="0">
              <a:solidFill>
                <a:schemeClr val="tx2"/>
              </a:solidFill>
            </a:endParaRP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hu-HU" sz="2800" b="1" dirty="0">
                <a:solidFill>
                  <a:schemeClr val="tx2"/>
                </a:solidFill>
              </a:rPr>
              <a:t>HULLADÉKGYŰJTÉS ÉS SZÁLLÍTÁS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44" name="Picture 4" descr="http://www.tbstc.com.sg/EN/images/product/mgb.jpg">
            <a:extLst>
              <a:ext uri="{FF2B5EF4-FFF2-40B4-BE49-F238E27FC236}">
                <a16:creationId xmlns:a16="http://schemas.microsoft.com/office/drawing/2014/main" id="{90B14683-0CC2-4E71-B197-28F0DD537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996" y="1473955"/>
            <a:ext cx="2722937" cy="10498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\\srvapp.exelentia.local\User_Home$\morteraa\Documenti\bck_portatile\Goupil\G4\Foto g4\Vasca.jpg">
            <a:extLst>
              <a:ext uri="{FF2B5EF4-FFF2-40B4-BE49-F238E27FC236}">
                <a16:creationId xmlns:a16="http://schemas.microsoft.com/office/drawing/2014/main" id="{9AD67670-EF66-4C92-9715-F04B4A6EB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84444" y="3889644"/>
            <a:ext cx="4133461" cy="231473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319DF6-BD46-4C15-9FAA-2197C54A08E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445" y="1473955"/>
            <a:ext cx="4133461" cy="2314738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FE04EF4B-8145-420E-BD4F-EB6E5DA5A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7996" y="4351750"/>
            <a:ext cx="2722936" cy="185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952EB1A6-7BF3-467D-A205-1E2B00E7E1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996" y="2655641"/>
            <a:ext cx="2722937" cy="154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92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 descr="polariswt-ppt-1.jpg">
            <a:extLst>
              <a:ext uri="{FF2B5EF4-FFF2-40B4-BE49-F238E27FC236}">
                <a16:creationId xmlns:a16="http://schemas.microsoft.com/office/drawing/2014/main" id="{D1B104B5-A85B-48F5-B4A1-F224CB6A8D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832"/>
            <a:ext cx="9144000" cy="6858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672811C-2D31-4594-B4E9-74B7575278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41" y="1564696"/>
            <a:ext cx="2753575" cy="1542002"/>
          </a:xfrm>
          <a:prstGeom prst="rect">
            <a:avLst/>
          </a:prstGeom>
        </p:spPr>
      </p:pic>
      <p:pic>
        <p:nvPicPr>
          <p:cNvPr id="52" name="Image 51" descr="Photo 007.jpg">
            <a:extLst>
              <a:ext uri="{FF2B5EF4-FFF2-40B4-BE49-F238E27FC236}">
                <a16:creationId xmlns:a16="http://schemas.microsoft.com/office/drawing/2014/main" id="{E298C1C5-59C6-4C54-AB28-1F9A9E6D2F33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201220" y="1563578"/>
            <a:ext cx="2030341" cy="1522755"/>
          </a:xfrm>
          <a:prstGeom prst="rect">
            <a:avLst/>
          </a:prstGeom>
        </p:spPr>
      </p:pic>
      <p:pic>
        <p:nvPicPr>
          <p:cNvPr id="53" name="Image 52" descr="00Saintlary 015.jpg">
            <a:extLst>
              <a:ext uri="{FF2B5EF4-FFF2-40B4-BE49-F238E27FC236}">
                <a16:creationId xmlns:a16="http://schemas.microsoft.com/office/drawing/2014/main" id="{CD858182-FC9C-4E62-B73A-D1BD9B9BAB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755" y="1571792"/>
            <a:ext cx="2046540" cy="153490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F6A753E-EBE6-4CD0-B606-C391B44A8E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841" y="3596719"/>
            <a:ext cx="3460630" cy="2304483"/>
          </a:xfrm>
          <a:prstGeom prst="rect">
            <a:avLst/>
          </a:prstGeom>
        </p:spPr>
      </p:pic>
      <p:pic>
        <p:nvPicPr>
          <p:cNvPr id="14" name="Picture 2" descr="O:\06 PHOTOS-VIDÉOS\Photos commerciaux\Hubert\PIZZORNO CHAMPS ELYSEES\20150303_142930.jpg">
            <a:extLst>
              <a:ext uri="{FF2B5EF4-FFF2-40B4-BE49-F238E27FC236}">
                <a16:creationId xmlns:a16="http://schemas.microsoft.com/office/drawing/2014/main" id="{ACB77685-A658-48C7-BE5B-1D9689DC7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1521" y="3596719"/>
            <a:ext cx="3317797" cy="2032894"/>
          </a:xfrm>
          <a:prstGeom prst="rect">
            <a:avLst/>
          </a:prstGeom>
          <a:noFill/>
        </p:spPr>
      </p:pic>
      <p:sp>
        <p:nvSpPr>
          <p:cNvPr id="15" name="Espace réservé du contenu 3">
            <a:extLst>
              <a:ext uri="{FF2B5EF4-FFF2-40B4-BE49-F238E27FC236}">
                <a16:creationId xmlns:a16="http://schemas.microsoft.com/office/drawing/2014/main" id="{302498AF-8072-4F9D-B0C9-A6A74D097182}"/>
              </a:ext>
            </a:extLst>
          </p:cNvPr>
          <p:cNvSpPr>
            <a:spLocks/>
          </p:cNvSpPr>
          <p:nvPr/>
        </p:nvSpPr>
        <p:spPr bwMode="auto">
          <a:xfrm>
            <a:off x="3428416" y="98994"/>
            <a:ext cx="5977871" cy="83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984" tIns="56491" rIns="112984" bIns="56491"/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endParaRPr lang="hu-HU" sz="2800" b="1" dirty="0">
              <a:solidFill>
                <a:schemeClr val="tx2"/>
              </a:solidFill>
            </a:endParaRP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hu-HU" sz="2800" b="1" dirty="0">
                <a:solidFill>
                  <a:schemeClr val="tx2"/>
                </a:solidFill>
              </a:rPr>
              <a:t>ÚT- ÉS JÁRDA KARBANTARTÁSA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17" name="Text Box 500">
            <a:extLst>
              <a:ext uri="{FF2B5EF4-FFF2-40B4-BE49-F238E27FC236}">
                <a16:creationId xmlns:a16="http://schemas.microsoft.com/office/drawing/2014/main" id="{56D8930A-A7B3-4DBC-91BA-D7A028B34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54" y="5779317"/>
            <a:ext cx="2683107" cy="3173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100899" tIns="50450" rIns="100899" bIns="50450">
            <a:spAutoFit/>
          </a:bodyPr>
          <a:lstStyle/>
          <a:p>
            <a:pPr algn="ctr"/>
            <a:r>
              <a:rPr lang="hu-HU" sz="1400" i="1" dirty="0"/>
              <a:t>Sószóró felépítménnyel</a:t>
            </a:r>
            <a:endParaRPr lang="fr-FR" sz="1400" i="1" dirty="0"/>
          </a:p>
        </p:txBody>
      </p:sp>
      <p:sp>
        <p:nvSpPr>
          <p:cNvPr id="18" name="Text Box 500">
            <a:extLst>
              <a:ext uri="{FF2B5EF4-FFF2-40B4-BE49-F238E27FC236}">
                <a16:creationId xmlns:a16="http://schemas.microsoft.com/office/drawing/2014/main" id="{E16DA596-0756-4391-B692-BFE64BDB8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2669" y="5763721"/>
            <a:ext cx="3167318" cy="53277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100899" tIns="50450" rIns="100899" bIns="50450">
            <a:spAutoFit/>
          </a:bodyPr>
          <a:lstStyle/>
          <a:p>
            <a:pPr algn="ctr"/>
            <a:r>
              <a:rPr lang="hu-HU" sz="1400" i="1" dirty="0"/>
              <a:t>Magasnyomású tisztító billenőplatóval kombinálva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2323515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 descr="polariswt-ppt-1.jpg">
            <a:extLst>
              <a:ext uri="{FF2B5EF4-FFF2-40B4-BE49-F238E27FC236}">
                <a16:creationId xmlns:a16="http://schemas.microsoft.com/office/drawing/2014/main" id="{D1B104B5-A85B-48F5-B4A1-F224CB6A8D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832"/>
            <a:ext cx="9144000" cy="6858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D0A3B05-A60D-4713-9C41-C4C0508B9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74" y="1470094"/>
            <a:ext cx="3339667" cy="22438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7DBF4B4-6100-4A7D-89E5-DC9B98C3C3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74" y="3853445"/>
            <a:ext cx="3339667" cy="222505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98F1CA2-0AE9-49EA-8D66-550C4190EE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2371" y="1470094"/>
            <a:ext cx="3339665" cy="2243850"/>
          </a:xfrm>
          <a:prstGeom prst="rect">
            <a:avLst/>
          </a:prstGeom>
        </p:spPr>
      </p:pic>
      <p:sp>
        <p:nvSpPr>
          <p:cNvPr id="14" name="Espace réservé du contenu 3">
            <a:extLst>
              <a:ext uri="{FF2B5EF4-FFF2-40B4-BE49-F238E27FC236}">
                <a16:creationId xmlns:a16="http://schemas.microsoft.com/office/drawing/2014/main" id="{A7CC02AE-CC23-4361-9B60-9997DAF45EA3}"/>
              </a:ext>
            </a:extLst>
          </p:cNvPr>
          <p:cNvSpPr>
            <a:spLocks/>
          </p:cNvSpPr>
          <p:nvPr/>
        </p:nvSpPr>
        <p:spPr bwMode="auto">
          <a:xfrm>
            <a:off x="3303519" y="2498"/>
            <a:ext cx="5977871" cy="83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984" tIns="56491" rIns="112984" bIns="56491"/>
          <a:lstStyle/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6"/>
              </a:buBlip>
              <a:tabLst>
                <a:tab pos="450725" algn="l"/>
                <a:tab pos="557059" algn="l"/>
              </a:tabLst>
            </a:pPr>
            <a:endParaRPr lang="en-US" sz="2400" b="1" dirty="0">
              <a:solidFill>
                <a:schemeClr val="tx2"/>
              </a:solidFill>
            </a:endParaRP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hu-HU" sz="2800" b="1" dirty="0">
                <a:solidFill>
                  <a:schemeClr val="tx2"/>
                </a:solidFill>
              </a:rPr>
              <a:t>ÚT- ÉS JÁRDA KARBANTARTÁSA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15" name="Espace réservé du contenu 3">
            <a:extLst>
              <a:ext uri="{FF2B5EF4-FFF2-40B4-BE49-F238E27FC236}">
                <a16:creationId xmlns:a16="http://schemas.microsoft.com/office/drawing/2014/main" id="{3078B8DE-6986-425B-9F4C-DA331343F33E}"/>
              </a:ext>
            </a:extLst>
          </p:cNvPr>
          <p:cNvSpPr>
            <a:spLocks/>
          </p:cNvSpPr>
          <p:nvPr/>
        </p:nvSpPr>
        <p:spPr bwMode="auto">
          <a:xfrm>
            <a:off x="2648685" y="965574"/>
            <a:ext cx="3526827" cy="434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984" tIns="56491" rIns="112984" bIns="56491"/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hu-HU" sz="2400" b="1" i="1" dirty="0">
                <a:solidFill>
                  <a:schemeClr val="tx2"/>
                </a:solidFill>
              </a:rPr>
              <a:t>Speciális felépítmények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082F65B-C022-4E76-8FEC-6A84491A24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2371" y="3853445"/>
            <a:ext cx="3339665" cy="2225053"/>
          </a:xfrm>
          <a:prstGeom prst="rect">
            <a:avLst/>
          </a:prstGeom>
        </p:spPr>
      </p:pic>
      <p:sp>
        <p:nvSpPr>
          <p:cNvPr id="17" name="Text Box 500">
            <a:extLst>
              <a:ext uri="{FF2B5EF4-FFF2-40B4-BE49-F238E27FC236}">
                <a16:creationId xmlns:a16="http://schemas.microsoft.com/office/drawing/2014/main" id="{9296066F-9CB1-4692-88EE-3F770A83E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100" y="6022010"/>
            <a:ext cx="2378958" cy="3173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100899" tIns="50450" rIns="100899" bIns="50450">
            <a:spAutoFit/>
          </a:bodyPr>
          <a:lstStyle/>
          <a:p>
            <a:pPr algn="ctr"/>
            <a:r>
              <a:rPr lang="fr-FR" sz="1400" i="1" dirty="0"/>
              <a:t>Thermal </a:t>
            </a:r>
            <a:r>
              <a:rPr lang="fr-FR" sz="1400" i="1" dirty="0" err="1"/>
              <a:t>weeding</a:t>
            </a:r>
            <a:r>
              <a:rPr lang="fr-FR" sz="1400" i="1" dirty="0"/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624380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 descr="polariswt-ppt-1.jpg">
            <a:extLst>
              <a:ext uri="{FF2B5EF4-FFF2-40B4-BE49-F238E27FC236}">
                <a16:creationId xmlns:a16="http://schemas.microsoft.com/office/drawing/2014/main" id="{D1B104B5-A85B-48F5-B4A1-F224CB6A8D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832"/>
            <a:ext cx="9144000" cy="6858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14" name="Espace réservé du contenu 3">
            <a:extLst>
              <a:ext uri="{FF2B5EF4-FFF2-40B4-BE49-F238E27FC236}">
                <a16:creationId xmlns:a16="http://schemas.microsoft.com/office/drawing/2014/main" id="{A7CC02AE-CC23-4361-9B60-9997DAF45EA3}"/>
              </a:ext>
            </a:extLst>
          </p:cNvPr>
          <p:cNvSpPr>
            <a:spLocks/>
          </p:cNvSpPr>
          <p:nvPr/>
        </p:nvSpPr>
        <p:spPr bwMode="auto">
          <a:xfrm>
            <a:off x="3091485" y="89184"/>
            <a:ext cx="5977871" cy="83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984" tIns="56491" rIns="112984" bIns="56491"/>
          <a:lstStyle/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3"/>
              </a:buBlip>
              <a:tabLst>
                <a:tab pos="450725" algn="l"/>
                <a:tab pos="557059" algn="l"/>
              </a:tabLst>
            </a:pPr>
            <a:endParaRPr lang="en-US" sz="2800" b="1" dirty="0">
              <a:solidFill>
                <a:schemeClr val="tx2"/>
              </a:solidFill>
            </a:endParaRP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hu-HU" sz="2800" b="1" dirty="0">
                <a:solidFill>
                  <a:schemeClr val="tx2"/>
                </a:solidFill>
              </a:rPr>
              <a:t>ZÖLDFELÜLETEK KARBANTARTÁSA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B922092-9196-41FC-B0B3-6091B207FC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833" y="3700535"/>
            <a:ext cx="3760235" cy="28059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ACD61FB-AD44-4F27-A2FF-CA6879F12C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924" y="3905808"/>
            <a:ext cx="3305129" cy="220410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C7B1CE9-9EFA-4048-BEDF-EB99444C7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834" y="1353235"/>
            <a:ext cx="3760236" cy="220410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5798BD5-CD40-4FAE-98F5-6B38A4E466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6924" y="1353235"/>
            <a:ext cx="3374218" cy="23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43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 descr="polariswt-ppt-1.jpg">
            <a:extLst>
              <a:ext uri="{FF2B5EF4-FFF2-40B4-BE49-F238E27FC236}">
                <a16:creationId xmlns:a16="http://schemas.microsoft.com/office/drawing/2014/main" id="{D1B104B5-A85B-48F5-B4A1-F224CB6A8D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832"/>
            <a:ext cx="9144000" cy="6858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14" name="Espace réservé du contenu 3">
            <a:extLst>
              <a:ext uri="{FF2B5EF4-FFF2-40B4-BE49-F238E27FC236}">
                <a16:creationId xmlns:a16="http://schemas.microsoft.com/office/drawing/2014/main" id="{A7CC02AE-CC23-4361-9B60-9997DAF45EA3}"/>
              </a:ext>
            </a:extLst>
          </p:cNvPr>
          <p:cNvSpPr>
            <a:spLocks/>
          </p:cNvSpPr>
          <p:nvPr/>
        </p:nvSpPr>
        <p:spPr bwMode="auto">
          <a:xfrm>
            <a:off x="3091485" y="89184"/>
            <a:ext cx="5977871" cy="83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984" tIns="56491" rIns="112984" bIns="56491"/>
          <a:lstStyle/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3"/>
              </a:buBlip>
              <a:tabLst>
                <a:tab pos="450725" algn="l"/>
                <a:tab pos="557059" algn="l"/>
              </a:tabLst>
            </a:pPr>
            <a:endParaRPr lang="en-US" sz="2400" b="1" dirty="0">
              <a:solidFill>
                <a:schemeClr val="tx2"/>
              </a:solidFill>
            </a:endParaRP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hu-HU" sz="2800" b="1" dirty="0">
                <a:solidFill>
                  <a:schemeClr val="tx2"/>
                </a:solidFill>
              </a:rPr>
              <a:t>ZÖLDFELÜLETEK KARBANTARTÁSA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41757FE-CF74-47B6-9745-493D0977EC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366" y="1251388"/>
            <a:ext cx="2363382" cy="1649443"/>
          </a:xfrm>
          <a:prstGeom prst="rect">
            <a:avLst/>
          </a:prstGeom>
        </p:spPr>
      </p:pic>
      <p:pic>
        <p:nvPicPr>
          <p:cNvPr id="12" name="Imagem 1">
            <a:extLst>
              <a:ext uri="{FF2B5EF4-FFF2-40B4-BE49-F238E27FC236}">
                <a16:creationId xmlns:a16="http://schemas.microsoft.com/office/drawing/2014/main" id="{02D964F8-B436-44B8-88CF-127A997782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2628" y="3900801"/>
            <a:ext cx="3465671" cy="23067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9D20F19-1ADC-49EB-9F6A-F76CEC193E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2628" y="1390866"/>
            <a:ext cx="3465671" cy="2301826"/>
          </a:xfrm>
          <a:prstGeom prst="rect">
            <a:avLst/>
          </a:prstGeom>
        </p:spPr>
      </p:pic>
      <p:pic>
        <p:nvPicPr>
          <p:cNvPr id="13" name="Image 12" descr="DSC_0067.JPG">
            <a:extLst>
              <a:ext uri="{FF2B5EF4-FFF2-40B4-BE49-F238E27FC236}">
                <a16:creationId xmlns:a16="http://schemas.microsoft.com/office/drawing/2014/main" id="{9AF69B8C-7EB3-4E0D-B6E6-D5779A1EC1D1}"/>
              </a:ext>
            </a:extLst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994366" y="4661084"/>
            <a:ext cx="2363381" cy="1685983"/>
          </a:xfrm>
          <a:prstGeom prst="rect">
            <a:avLst/>
          </a:prstGeom>
        </p:spPr>
      </p:pic>
      <p:pic>
        <p:nvPicPr>
          <p:cNvPr id="16" name="Image 15" descr="ville de sommieres9.jpg">
            <a:extLst>
              <a:ext uri="{FF2B5EF4-FFF2-40B4-BE49-F238E27FC236}">
                <a16:creationId xmlns:a16="http://schemas.microsoft.com/office/drawing/2014/main" id="{5B95AD67-122D-4007-B744-94F9FA7930E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366" y="2947486"/>
            <a:ext cx="2363382" cy="168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17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 descr="polariswt-ppt-1.jpg">
            <a:extLst>
              <a:ext uri="{FF2B5EF4-FFF2-40B4-BE49-F238E27FC236}">
                <a16:creationId xmlns:a16="http://schemas.microsoft.com/office/drawing/2014/main" id="{D1B104B5-A85B-48F5-B4A1-F224CB6A8D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832"/>
            <a:ext cx="9144000" cy="6858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14" name="Espace réservé du contenu 3">
            <a:extLst>
              <a:ext uri="{FF2B5EF4-FFF2-40B4-BE49-F238E27FC236}">
                <a16:creationId xmlns:a16="http://schemas.microsoft.com/office/drawing/2014/main" id="{A7CC02AE-CC23-4361-9B60-9997DAF45EA3}"/>
              </a:ext>
            </a:extLst>
          </p:cNvPr>
          <p:cNvSpPr>
            <a:spLocks/>
          </p:cNvSpPr>
          <p:nvPr/>
        </p:nvSpPr>
        <p:spPr bwMode="auto">
          <a:xfrm>
            <a:off x="3091485" y="89184"/>
            <a:ext cx="5977871" cy="83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984" tIns="56491" rIns="112984" bIns="56491"/>
          <a:lstStyle/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3"/>
              </a:buBlip>
              <a:tabLst>
                <a:tab pos="450725" algn="l"/>
                <a:tab pos="557059" algn="l"/>
              </a:tabLst>
            </a:pPr>
            <a:endParaRPr lang="en-US" sz="2800" b="1" dirty="0">
              <a:solidFill>
                <a:schemeClr val="tx2"/>
              </a:solidFill>
            </a:endParaRP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hu-HU" sz="2800" b="1" dirty="0">
                <a:solidFill>
                  <a:schemeClr val="tx2"/>
                </a:solidFill>
              </a:rPr>
              <a:t>EGYÉB FELHASZNÁLÁSI TERÜLETEK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17" name="Text Box 500">
            <a:extLst>
              <a:ext uri="{FF2B5EF4-FFF2-40B4-BE49-F238E27FC236}">
                <a16:creationId xmlns:a16="http://schemas.microsoft.com/office/drawing/2014/main" id="{0125D23D-B5F5-4A86-9868-8BD3457C2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739" y="1013499"/>
            <a:ext cx="3167318" cy="3173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100899" tIns="50450" rIns="100899" bIns="50450">
            <a:spAutoFit/>
          </a:bodyPr>
          <a:lstStyle/>
          <a:p>
            <a:r>
              <a:rPr lang="hu-HU" sz="1400" i="1" dirty="0"/>
              <a:t>Dobozos: karbantartók, kiszállítások</a:t>
            </a:r>
            <a:endParaRPr lang="fr-FR" sz="1400" i="1" dirty="0"/>
          </a:p>
        </p:txBody>
      </p:sp>
      <p:sp>
        <p:nvSpPr>
          <p:cNvPr id="18" name="Text Box 500">
            <a:extLst>
              <a:ext uri="{FF2B5EF4-FFF2-40B4-BE49-F238E27FC236}">
                <a16:creationId xmlns:a16="http://schemas.microsoft.com/office/drawing/2014/main" id="{683C5BC8-FA36-43AC-AF4B-4FC00A1BE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0423" y="1016611"/>
            <a:ext cx="3167318" cy="3173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100899" tIns="50450" rIns="100899" bIns="50450">
            <a:spAutoFit/>
          </a:bodyPr>
          <a:lstStyle/>
          <a:p>
            <a:r>
              <a:rPr lang="hu-HU" sz="1400" i="1" dirty="0" err="1"/>
              <a:t>Hűtőtt</a:t>
            </a:r>
            <a:r>
              <a:rPr lang="hu-HU" sz="1400" i="1" dirty="0"/>
              <a:t> felépítmény: ételkiszállítások</a:t>
            </a:r>
            <a:endParaRPr lang="fr-FR" sz="1400" i="1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36A13DB-B4A9-4D1B-87EE-569E732FA5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1429" y="3457217"/>
            <a:ext cx="2617979" cy="21008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B5173869-B1FF-4C5D-A680-F78E5B6A7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1430" y="1468264"/>
            <a:ext cx="2617979" cy="18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 20" descr="Greenwich University and Canary Wharf.jpg">
            <a:extLst>
              <a:ext uri="{FF2B5EF4-FFF2-40B4-BE49-F238E27FC236}">
                <a16:creationId xmlns:a16="http://schemas.microsoft.com/office/drawing/2014/main" id="{D39286D7-F7F0-4363-9057-9F8D607C5F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8959" y="3419168"/>
            <a:ext cx="2359411" cy="210083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5E70FBD-9829-415F-B715-5457AD9254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676" y="1468265"/>
            <a:ext cx="2617979" cy="18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53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 descr="polariswt-ppt-1.jpg">
            <a:extLst>
              <a:ext uri="{FF2B5EF4-FFF2-40B4-BE49-F238E27FC236}">
                <a16:creationId xmlns:a16="http://schemas.microsoft.com/office/drawing/2014/main" id="{D1B104B5-A85B-48F5-B4A1-F224CB6A8D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832"/>
            <a:ext cx="9144000" cy="6858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17" name="Text Box 500">
            <a:extLst>
              <a:ext uri="{FF2B5EF4-FFF2-40B4-BE49-F238E27FC236}">
                <a16:creationId xmlns:a16="http://schemas.microsoft.com/office/drawing/2014/main" id="{0125D23D-B5F5-4A86-9868-8BD3457C2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739" y="1013499"/>
            <a:ext cx="3167318" cy="3173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100899" tIns="50450" rIns="100899" bIns="50450">
            <a:spAutoFit/>
          </a:bodyPr>
          <a:lstStyle/>
          <a:p>
            <a:r>
              <a:rPr lang="hu-HU" sz="1400" i="1" dirty="0"/>
              <a:t>Emelőhátfalas</a:t>
            </a:r>
            <a:endParaRPr lang="fr-FR" sz="1400" i="1" dirty="0"/>
          </a:p>
        </p:txBody>
      </p:sp>
      <p:sp>
        <p:nvSpPr>
          <p:cNvPr id="18" name="Text Box 500">
            <a:extLst>
              <a:ext uri="{FF2B5EF4-FFF2-40B4-BE49-F238E27FC236}">
                <a16:creationId xmlns:a16="http://schemas.microsoft.com/office/drawing/2014/main" id="{683C5BC8-FA36-43AC-AF4B-4FC00A1BE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0423" y="1016611"/>
            <a:ext cx="3167318" cy="3173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100899" tIns="50450" rIns="100899" bIns="50450">
            <a:spAutoFit/>
          </a:bodyPr>
          <a:lstStyle/>
          <a:p>
            <a:r>
              <a:rPr lang="hu-HU" sz="1400" i="1" dirty="0"/>
              <a:t>Darus emelőszerkezettel</a:t>
            </a:r>
            <a:endParaRPr lang="fr-FR" sz="1400" i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8A889E-7B31-4C99-9AE3-81C1F4BD24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9786" y="1473323"/>
            <a:ext cx="3256351" cy="222881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939F99B-8E47-4433-814D-BF89F3FB54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408" y="1473323"/>
            <a:ext cx="2369975" cy="19276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E70FA27-873C-4168-BAC9-872A85A718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9786" y="3999437"/>
            <a:ext cx="3281267" cy="208219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203ACAA-29E3-459F-A7FD-98F06DAEFD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725" y="3999437"/>
            <a:ext cx="3060278" cy="2082192"/>
          </a:xfrm>
          <a:prstGeom prst="rect">
            <a:avLst/>
          </a:prstGeom>
        </p:spPr>
      </p:pic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A7CC02AE-CC23-4361-9B60-9997DAF45EA3}"/>
              </a:ext>
            </a:extLst>
          </p:cNvPr>
          <p:cNvSpPr>
            <a:spLocks/>
          </p:cNvSpPr>
          <p:nvPr/>
        </p:nvSpPr>
        <p:spPr bwMode="auto">
          <a:xfrm>
            <a:off x="3091485" y="89184"/>
            <a:ext cx="5977871" cy="83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984" tIns="56491" rIns="112984" bIns="56491"/>
          <a:lstStyle/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7"/>
              </a:buBlip>
              <a:tabLst>
                <a:tab pos="450725" algn="l"/>
                <a:tab pos="557059" algn="l"/>
              </a:tabLst>
            </a:pPr>
            <a:endParaRPr lang="en-US" sz="2800" b="1" dirty="0">
              <a:solidFill>
                <a:schemeClr val="tx2"/>
              </a:solidFill>
            </a:endParaRP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hu-HU" sz="2800" b="1" dirty="0">
                <a:solidFill>
                  <a:schemeClr val="tx2"/>
                </a:solidFill>
              </a:rPr>
              <a:t>EGYÉB FELHASZNÁLÁSI TERÜLETEK</a:t>
            </a:r>
            <a:endParaRPr lang="en-US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737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 48" descr="polariswt-ppt-1.jpg">
            <a:extLst>
              <a:ext uri="{FF2B5EF4-FFF2-40B4-BE49-F238E27FC236}">
                <a16:creationId xmlns:a16="http://schemas.microsoft.com/office/drawing/2014/main" id="{360FDF89-EA0A-4132-BE86-CDCEC689CA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11" name="Image 10" descr="7000-01_DBUILT (Actif) - PTC Creo Parametric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254" y="1026266"/>
            <a:ext cx="1010975" cy="929410"/>
          </a:xfrm>
          <a:prstGeom prst="rect">
            <a:avLst/>
          </a:prstGeom>
        </p:spPr>
      </p:pic>
      <p:pic>
        <p:nvPicPr>
          <p:cNvPr id="14" name="Image 13" descr="7000-01_DBUILT (Actif) - PTC Creo Parametric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254" y="2134670"/>
            <a:ext cx="1014610" cy="930758"/>
          </a:xfrm>
          <a:prstGeom prst="rect">
            <a:avLst/>
          </a:prstGeom>
        </p:spPr>
      </p:pic>
      <p:pic>
        <p:nvPicPr>
          <p:cNvPr id="15" name="Image 14" descr="7000-01_DBUILT (Actif) - PTC Creo Parametric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863" y="3209217"/>
            <a:ext cx="967544" cy="940827"/>
          </a:xfrm>
          <a:prstGeom prst="rect">
            <a:avLst/>
          </a:prstGeom>
        </p:spPr>
      </p:pic>
      <p:pic>
        <p:nvPicPr>
          <p:cNvPr id="16" name="Image 15" descr="7000-01_DBUILT (Actif) - PTC Creo Parametric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832" y="4284987"/>
            <a:ext cx="993952" cy="697017"/>
          </a:xfrm>
          <a:prstGeom prst="rect">
            <a:avLst/>
          </a:prstGeom>
        </p:spPr>
      </p:pic>
      <p:pic>
        <p:nvPicPr>
          <p:cNvPr id="17" name="Image 16" descr="7000-01_DBUILT (Actif) - PTC Creo Parametric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482" y="5245468"/>
            <a:ext cx="992096" cy="7322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28753" y="1272210"/>
            <a:ext cx="1192079" cy="49859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b="1">
                <a:solidFill>
                  <a:schemeClr val="bg1"/>
                </a:solidFill>
              </a:rPr>
              <a:t>8.6kWh</a:t>
            </a: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b="1">
                <a:solidFill>
                  <a:schemeClr val="bg1"/>
                </a:solidFill>
              </a:rPr>
              <a:t>Open Lead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28753" y="2377233"/>
            <a:ext cx="1192079" cy="49859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b="1">
                <a:solidFill>
                  <a:schemeClr val="bg1"/>
                </a:solidFill>
              </a:rPr>
              <a:t>11.5kWh</a:t>
            </a: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b="1">
                <a:solidFill>
                  <a:schemeClr val="bg1"/>
                </a:solidFill>
              </a:rPr>
              <a:t>Open Lead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428753" y="3298464"/>
            <a:ext cx="1192079" cy="49859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b="1">
                <a:solidFill>
                  <a:schemeClr val="bg1"/>
                </a:solidFill>
              </a:rPr>
              <a:t>15.4kWh</a:t>
            </a: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b="1">
                <a:solidFill>
                  <a:schemeClr val="bg1"/>
                </a:solidFill>
              </a:rPr>
              <a:t>Open Lead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42037" y="4284092"/>
            <a:ext cx="1224248" cy="68326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b="1" dirty="0">
                <a:solidFill>
                  <a:srgbClr val="FF0000"/>
                </a:solidFill>
              </a:rPr>
              <a:t>NEUE </a:t>
            </a: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b="1" dirty="0">
                <a:solidFill>
                  <a:schemeClr val="bg1"/>
                </a:solidFill>
              </a:rPr>
              <a:t>9kWh Lithium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89988" y="5345560"/>
            <a:ext cx="1176298" cy="68326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b="1" dirty="0">
                <a:solidFill>
                  <a:srgbClr val="FF0000"/>
                </a:solidFill>
              </a:rPr>
              <a:t>NEUE </a:t>
            </a:r>
            <a:r>
              <a:rPr lang="en-US" sz="1200" b="1" dirty="0">
                <a:solidFill>
                  <a:schemeClr val="bg1"/>
                </a:solidFill>
              </a:rPr>
              <a:t> 14kWh</a:t>
            </a: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 b="1" dirty="0">
                <a:solidFill>
                  <a:schemeClr val="bg1"/>
                </a:solidFill>
              </a:rPr>
              <a:t>Lithium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533981" y="5501714"/>
            <a:ext cx="9136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>
                <a:solidFill>
                  <a:srgbClr val="134A8B"/>
                </a:solidFill>
              </a:rPr>
              <a:t>120 km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808249" y="5481840"/>
            <a:ext cx="9136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>
                <a:solidFill>
                  <a:srgbClr val="134A8B"/>
                </a:solidFill>
              </a:rPr>
              <a:t>80 km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882375" y="4542557"/>
            <a:ext cx="9136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>
                <a:solidFill>
                  <a:srgbClr val="134A8B"/>
                </a:solidFill>
              </a:rPr>
              <a:t>80 km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817488" y="4565122"/>
            <a:ext cx="9136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>
                <a:solidFill>
                  <a:srgbClr val="134A8B"/>
                </a:solidFill>
              </a:rPr>
              <a:t>50 km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990275" y="3587361"/>
            <a:ext cx="9136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>
                <a:solidFill>
                  <a:srgbClr val="134A8B"/>
                </a:solidFill>
              </a:rPr>
              <a:t>85 km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330655" y="3629745"/>
            <a:ext cx="9136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>
                <a:solidFill>
                  <a:srgbClr val="134A8B"/>
                </a:solidFill>
              </a:rPr>
              <a:t>60 km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179369" y="2572020"/>
            <a:ext cx="9136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>
                <a:solidFill>
                  <a:srgbClr val="134A8B"/>
                </a:solidFill>
              </a:rPr>
              <a:t>65 km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318143" y="2588438"/>
            <a:ext cx="9136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>
                <a:solidFill>
                  <a:srgbClr val="134A8B"/>
                </a:solidFill>
              </a:rPr>
              <a:t>45 km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443914" y="1583642"/>
            <a:ext cx="9136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>
                <a:solidFill>
                  <a:srgbClr val="134A8B"/>
                </a:solidFill>
              </a:rPr>
              <a:t>50 km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977137" y="1589189"/>
            <a:ext cx="9136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200">
                <a:solidFill>
                  <a:srgbClr val="134A8B"/>
                </a:solidFill>
              </a:rPr>
              <a:t>40 km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34635" y="6201563"/>
            <a:ext cx="15265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000" dirty="0">
                <a:solidFill>
                  <a:srgbClr val="FF0000"/>
                </a:solidFill>
              </a:rPr>
              <a:t>Fully loaded</a:t>
            </a: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en-US" sz="1000" dirty="0">
                <a:solidFill>
                  <a:srgbClr val="FF0000"/>
                </a:solidFill>
              </a:rPr>
              <a:t>(GVWR)</a:t>
            </a:r>
          </a:p>
        </p:txBody>
      </p:sp>
      <p:sp>
        <p:nvSpPr>
          <p:cNvPr id="6" name="Rectangle 5"/>
          <p:cNvSpPr/>
          <p:nvPr/>
        </p:nvSpPr>
        <p:spPr>
          <a:xfrm>
            <a:off x="3273040" y="1516831"/>
            <a:ext cx="1853673" cy="7235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36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  <a:alpha val="3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3611044" y="2491133"/>
            <a:ext cx="2281840" cy="7086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38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  <a:alpha val="3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4630997" y="3506277"/>
            <a:ext cx="2034130" cy="8297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38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  <a:alpha val="3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4126173" y="4484536"/>
            <a:ext cx="2034130" cy="7748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38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  <a:alpha val="3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5122929" y="5439820"/>
            <a:ext cx="3164711" cy="8854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38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  <a:alpha val="3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Image 6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657" y="1314690"/>
            <a:ext cx="374851" cy="262396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899" y="1302088"/>
            <a:ext cx="374851" cy="262396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2967194" y="1329423"/>
            <a:ext cx="168287" cy="943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Image 7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689" y="2297397"/>
            <a:ext cx="374851" cy="262396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411" y="2299600"/>
            <a:ext cx="374851" cy="262396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3343204" y="2326935"/>
            <a:ext cx="168287" cy="943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Image 7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229" y="3324965"/>
            <a:ext cx="374851" cy="262396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4320022" y="3352300"/>
            <a:ext cx="168287" cy="943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Image 7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506" y="3327692"/>
            <a:ext cx="374851" cy="262396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2127" y="4325672"/>
            <a:ext cx="374851" cy="262396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>
          <a:xfrm>
            <a:off x="3878920" y="4353007"/>
            <a:ext cx="168287" cy="943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Image 8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402" y="4325672"/>
            <a:ext cx="374851" cy="262396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811386" y="6250577"/>
            <a:ext cx="168287" cy="943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Image 8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805" y="5273784"/>
            <a:ext cx="374851" cy="262396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4841598" y="5301119"/>
            <a:ext cx="168287" cy="943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Image 8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541" y="5273784"/>
            <a:ext cx="374851" cy="262396"/>
          </a:xfrm>
          <a:prstGeom prst="rect">
            <a:avLst/>
          </a:prstGeom>
        </p:spPr>
      </p:pic>
      <p:sp>
        <p:nvSpPr>
          <p:cNvPr id="76" name="Espace réservé du contenu 3"/>
          <p:cNvSpPr>
            <a:spLocks/>
          </p:cNvSpPr>
          <p:nvPr/>
        </p:nvSpPr>
        <p:spPr bwMode="auto">
          <a:xfrm>
            <a:off x="3090138" y="50956"/>
            <a:ext cx="4115006" cy="83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2984" tIns="56491" rIns="112984" bIns="56491"/>
          <a:lstStyle/>
          <a:p>
            <a:pPr marL="220602" indent="106333" defTabSz="444377" eaLnBrk="0" hangingPunct="0">
              <a:spcBef>
                <a:spcPct val="20000"/>
              </a:spcBef>
              <a:buSzPct val="135000"/>
              <a:buBlip>
                <a:blip r:embed="rId10"/>
              </a:buBlip>
              <a:tabLst>
                <a:tab pos="450725" algn="l"/>
                <a:tab pos="557059" algn="l"/>
              </a:tabLst>
            </a:pPr>
            <a:endParaRPr lang="en-US" sz="2400" b="1" dirty="0">
              <a:solidFill>
                <a:srgbClr val="134A8B"/>
              </a:solidFill>
            </a:endParaRPr>
          </a:p>
          <a:p>
            <a:pPr marL="220602" defTabSz="444377" eaLnBrk="0" hangingPunct="0">
              <a:spcBef>
                <a:spcPct val="20000"/>
              </a:spcBef>
              <a:buSzPct val="135000"/>
              <a:tabLst>
                <a:tab pos="450725" algn="l"/>
                <a:tab pos="557059" algn="l"/>
              </a:tabLst>
            </a:pPr>
            <a:r>
              <a:rPr lang="hu-HU" sz="2400" b="1" dirty="0">
                <a:solidFill>
                  <a:srgbClr val="134A8B"/>
                </a:solidFill>
              </a:rPr>
              <a:t>HATÓTÁVOLSÁGOK</a:t>
            </a:r>
            <a:endParaRPr lang="en-US" sz="2400" b="1" dirty="0">
              <a:solidFill>
                <a:srgbClr val="134A8B"/>
              </a:solidFill>
            </a:endParaRPr>
          </a:p>
        </p:txBody>
      </p:sp>
      <p:pic>
        <p:nvPicPr>
          <p:cNvPr id="77" name="Image 76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2509" y="593657"/>
            <a:ext cx="596320" cy="26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6913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155</Words>
  <Application>Microsoft Office PowerPoint</Application>
  <PresentationFormat>Diavetítés a képernyőre (4:3 oldalarány)</PresentationFormat>
  <Paragraphs>107</Paragraphs>
  <Slides>16</Slides>
  <Notes>2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0" baseType="lpstr">
      <vt:lpstr>Arial</vt:lpstr>
      <vt:lpstr>Calibri</vt:lpstr>
      <vt:lpstr>Helvetica regular</vt:lpstr>
      <vt:lpstr>Thème Office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 HUGUE</dc:creator>
  <cp:lastModifiedBy>dolanyi.peter@gmail.com</cp:lastModifiedBy>
  <cp:revision>302</cp:revision>
  <cp:lastPrinted>2016-10-27T09:47:00Z</cp:lastPrinted>
  <dcterms:created xsi:type="dcterms:W3CDTF">2016-07-12T12:58:46Z</dcterms:created>
  <dcterms:modified xsi:type="dcterms:W3CDTF">2018-06-20T10:49:36Z</dcterms:modified>
</cp:coreProperties>
</file>