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6" r:id="rId3"/>
    <p:sldId id="284" r:id="rId4"/>
    <p:sldId id="257" r:id="rId5"/>
    <p:sldId id="277" r:id="rId6"/>
    <p:sldId id="279" r:id="rId7"/>
    <p:sldId id="278" r:id="rId8"/>
    <p:sldId id="280" r:id="rId9"/>
    <p:sldId id="281" r:id="rId10"/>
    <p:sldId id="285" r:id="rId11"/>
    <p:sldId id="283" r:id="rId12"/>
  </p:sldIdLst>
  <p:sldSz cx="12192000" cy="6858000"/>
  <p:notesSz cx="6669088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501" autoAdjust="0"/>
  </p:normalViewPr>
  <p:slideViewPr>
    <p:cSldViewPr snapToGrid="0">
      <p:cViewPr varScale="1">
        <p:scale>
          <a:sx n="105" d="100"/>
          <a:sy n="105" d="100"/>
        </p:scale>
        <p:origin x="22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4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6" d="100"/>
          <a:sy n="106" d="100"/>
        </p:scale>
        <p:origin x="2538" y="-10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F398D-1A3E-40BC-BCA3-920230C24287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A10D2-DAEA-4559-8BAD-1BBE5EE237D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423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426EA-EB96-4BDE-9891-E7DB9C6B144D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19B62-F437-48A2-A4C6-5E53877AC36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1628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19B62-F437-48A2-A4C6-5E53877AC367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723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pályázók terhei sajnos ebben a programozási időszakban sem csökkentek, így komoly feladat annak elérése, hogy a csökkent forráslehetőség mellett se maradjon el a fejlesztési kedv.</a:t>
            </a:r>
          </a:p>
          <a:p>
            <a:endParaRPr lang="hu-HU" dirty="0"/>
          </a:p>
          <a:p>
            <a:r>
              <a:rPr lang="hu-HU" dirty="0"/>
              <a:t>Ehhez mi úgy érezzük, hogy az „Érték és minőség közösségi marketing program is sokat tesz hozzá.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19B62-F437-48A2-A4C6-5E53877AC367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9075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19B62-F437-48A2-A4C6-5E53877AC367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797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egyesület 2007-ben 22 település bevonásával alakult.</a:t>
            </a:r>
          </a:p>
          <a:p>
            <a:r>
              <a:rPr lang="hu-HU" dirty="0"/>
              <a:t>Aktív részvétel mellett 2008 októberében került bejegyzésre az egyesület.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19B62-F437-48A2-A4C6-5E53877AC367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352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HACS területe jelentősen nem változott a két programozási időszakban.</a:t>
            </a:r>
          </a:p>
          <a:p>
            <a:endParaRPr lang="hu-HU" dirty="0"/>
          </a:p>
          <a:p>
            <a:r>
              <a:rPr lang="hu-HU" dirty="0"/>
              <a:t>2013-ban Balatonvilágos Somogy megyei </a:t>
            </a:r>
            <a:r>
              <a:rPr lang="hu-HU" dirty="0" err="1"/>
              <a:t>HACS-hoz</a:t>
            </a:r>
            <a:r>
              <a:rPr lang="hu-HU" dirty="0"/>
              <a:t> került, Balatonkenese és Balatonakarattya szétválásával azonban korábban és most is 22 település tartozik hozzánk és a lakosságszám 48 ezer és 51 ezer fő között változik.</a:t>
            </a:r>
          </a:p>
          <a:p>
            <a:endParaRPr lang="hu-HU" dirty="0"/>
          </a:p>
          <a:p>
            <a:r>
              <a:rPr lang="hu-HU" dirty="0"/>
              <a:t>A területünk változatos, befolyásolja a régi és jelenlegi  ipari környezet.</a:t>
            </a:r>
          </a:p>
          <a:p>
            <a:r>
              <a:rPr lang="hu-HU" dirty="0"/>
              <a:t>Turisztikai fejlesztésekre azonban a Bakony keleti településein és a Balaton parti településeken is lehetőség nyílik.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19B62-F437-48A2-A4C6-5E53877AC367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129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forrásaink a 2007-2013-as időszakhoz képest jelentősen lecsökkentek.</a:t>
            </a:r>
          </a:p>
          <a:p>
            <a:r>
              <a:rPr lang="hu-HU" dirty="0"/>
              <a:t>A LEADER forrás minimum az EMVA 5%-a kell, hogy legyen a Vidékfejlesztési programon belül.</a:t>
            </a:r>
          </a:p>
          <a:p>
            <a:r>
              <a:rPr lang="hu-HU" dirty="0"/>
              <a:t>Míg a korábbi támogatási időszakban a LEADER egyéb forrásokat is a </a:t>
            </a:r>
            <a:r>
              <a:rPr lang="hu-HU" dirty="0" err="1"/>
              <a:t>HACS-ok</a:t>
            </a:r>
            <a:r>
              <a:rPr lang="hu-HU" dirty="0"/>
              <a:t> kezelek (falufejlesztés, vidéki örökség megőrzése, </a:t>
            </a:r>
            <a:r>
              <a:rPr lang="hu-HU" dirty="0" err="1"/>
              <a:t>mikrovállalkozások</a:t>
            </a:r>
            <a:r>
              <a:rPr lang="hu-HU" dirty="0"/>
              <a:t> fejlesztése, turisztikai fejlesztések), addig most csak a minimális 5%-os LEADER forrásra tervezhetek.</a:t>
            </a:r>
          </a:p>
          <a:p>
            <a:r>
              <a:rPr lang="hu-HU" dirty="0"/>
              <a:t>Ez a forrás is kb. 8 </a:t>
            </a:r>
            <a:r>
              <a:rPr lang="hu-HU" dirty="0" err="1"/>
              <a:t>mrd</a:t>
            </a:r>
            <a:r>
              <a:rPr lang="hu-HU" dirty="0"/>
              <a:t> </a:t>
            </a:r>
            <a:r>
              <a:rPr lang="hu-HU" dirty="0" err="1"/>
              <a:t>ft-tal</a:t>
            </a:r>
            <a:r>
              <a:rPr lang="hu-HU" dirty="0"/>
              <a:t> csökkentésre került a 2007-2013-as determináció (előzetes kötelezettségvállalás) miatt.</a:t>
            </a:r>
          </a:p>
          <a:p>
            <a:endParaRPr lang="hu-HU" dirty="0"/>
          </a:p>
          <a:p>
            <a:r>
              <a:rPr lang="hu-HU" dirty="0"/>
              <a:t>A forrástáblából is látszik, hogy mind a HACS maga, mind a térség jelentős forráshoz, így fejlesztési lehetőséghez jutott.</a:t>
            </a:r>
          </a:p>
          <a:p>
            <a:r>
              <a:rPr lang="hu-HU" dirty="0"/>
              <a:t>Célunk az volt, hogy a 22 településből egy közösséget alakítsunk ki.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19B62-F437-48A2-A4C6-5E53877AC367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513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Első lépésként a LEADER </a:t>
            </a:r>
            <a:r>
              <a:rPr lang="hu-HU" dirty="0" err="1"/>
              <a:t>Kultúrparkok-</a:t>
            </a:r>
            <a:r>
              <a:rPr lang="hu-HU" dirty="0"/>
              <a:t> és Központok koncepcióját alkottuk meg.</a:t>
            </a:r>
          </a:p>
          <a:p>
            <a:r>
              <a:rPr lang="hu-HU" dirty="0"/>
              <a:t>Ezzel célunk az volt, hogy minden fejlesztő településen legyen legalább egy olyan kapcsolódási pont, ami a többi település fejlesztéseire utal, onnan ismerősek lehetnek.</a:t>
            </a:r>
          </a:p>
          <a:p>
            <a:r>
              <a:rPr lang="hu-HU" dirty="0"/>
              <a:t>Ez a koncepció aztán a térségek közötti együttműködés keretében a LEADER pihenőpontok kialakításával országossá kezdte kinőni magát.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19B62-F437-48A2-A4C6-5E53877AC367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68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falufejlesztés és vidéki örökség megóvása jogcímek keretében, közterületek újultak meg, templomok, településképet meghatározó épületek kerültek felújításra, helyi piacok épültek.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19B62-F437-48A2-A4C6-5E53877AC367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0218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gazdaságfejlesztési intézkedések mellett a LEADR programban is nagy hangsúlyt fektettünk a vállalkozások fejlesztésére, helyi termék előállítása, telephelyek megújítása, fejlesztése került a középpontban.</a:t>
            </a:r>
          </a:p>
          <a:p>
            <a:endParaRPr lang="hu-HU" dirty="0"/>
          </a:p>
          <a:p>
            <a:r>
              <a:rPr lang="hu-HU" dirty="0"/>
              <a:t>Térségek és nemzetközi együttműködések keretében kulturális, gasztronómiai és ifjúsági együttműködéseket dolgoztunk ki és valósítottunk meg.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19B62-F437-48A2-A4C6-5E53877AC367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4237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gazdaságfejlesztés területén az „Érték és Minőség” közösségi Marketing program jelenti számunkra az igazi sikert.</a:t>
            </a:r>
          </a:p>
          <a:p>
            <a:endParaRPr lang="hu-HU" dirty="0"/>
          </a:p>
          <a:p>
            <a:r>
              <a:rPr lang="hu-HU" dirty="0"/>
              <a:t>Tagjaink megismerkedve egymás termékeivel, szolgáltatásaival pályázaton kívül is az együttműködések mellett döntöttek.</a:t>
            </a:r>
          </a:p>
          <a:p>
            <a:endParaRPr lang="hu-HU" dirty="0"/>
          </a:p>
          <a:p>
            <a:r>
              <a:rPr lang="hu-HU" dirty="0"/>
              <a:t>A HACS a közösségi marketin eszközeivel segíti ezen vállalkozások piaci pozíciójának megerősítését.</a:t>
            </a:r>
          </a:p>
          <a:p>
            <a:r>
              <a:rPr lang="hu-HU" dirty="0"/>
              <a:t>Kiállításokra, vásárokra visszük a tagokat, kommunikációs tevékenységet végzünk, üzleti találkozókat, bemutató </a:t>
            </a:r>
            <a:r>
              <a:rPr lang="hu-HU" dirty="0" err="1"/>
              <a:t>study</a:t>
            </a:r>
            <a:r>
              <a:rPr lang="hu-HU" dirty="0"/>
              <a:t> </a:t>
            </a:r>
            <a:r>
              <a:rPr lang="hu-HU" dirty="0" err="1"/>
              <a:t>tourokat</a:t>
            </a:r>
            <a:r>
              <a:rPr lang="hu-HU" dirty="0"/>
              <a:t> tervezünk.</a:t>
            </a:r>
          </a:p>
          <a:p>
            <a:r>
              <a:rPr lang="hu-HU" dirty="0"/>
              <a:t>Jelenleg a </a:t>
            </a:r>
            <a:r>
              <a:rPr lang="hu-HU" dirty="0" err="1"/>
              <a:t>gasztroturisztikai</a:t>
            </a:r>
            <a:r>
              <a:rPr lang="hu-HU" dirty="0"/>
              <a:t> csomagok kidolgozását tervezzük.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19B62-F437-48A2-A4C6-5E53877AC367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0611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HACS által kialakított honlapon mutatjuk be a szolgáltatókat, rajtunk keresztül, de közvetlenül is elérhetik őket.</a:t>
            </a:r>
          </a:p>
          <a:p>
            <a:r>
              <a:rPr lang="hu-HU" dirty="0"/>
              <a:t>A legtöbb megkeresés, zöldség- gyümölcs bérfeldolgozás terén érkezett, valamint a minőségi szálláshelyek és kerékpáros turisztikai szolgáltatások iránt érdeklődnek.</a:t>
            </a:r>
          </a:p>
          <a:p>
            <a:endParaRPr lang="hu-HU" dirty="0"/>
          </a:p>
          <a:p>
            <a:r>
              <a:rPr lang="hu-HU" dirty="0"/>
              <a:t>A korábbi programozási időszakban és a jelenlegiben is elvárjuk a vállalkozásfejlesztési pályázatok benyújtóitól, hogy csatlakozzanak tevékenységükkel, termékeikkel ehhez a kezdeményezéshez.</a:t>
            </a:r>
          </a:p>
          <a:p>
            <a:r>
              <a:rPr lang="hu-HU" dirty="0"/>
              <a:t>A LEADER vállalkozásfejlesztésről mi úgy gondolkodunk, hogy ez nem egy önálló, kizárólag a fejlesztő vállalkozás érdekeit célzó beruházás.</a:t>
            </a:r>
          </a:p>
          <a:p>
            <a:r>
              <a:rPr lang="hu-HU" dirty="0"/>
              <a:t>Arra vannak más források, pl. a GINOP.</a:t>
            </a:r>
          </a:p>
          <a:p>
            <a:r>
              <a:rPr lang="hu-HU" dirty="0"/>
              <a:t>Itt kiemelt elem a közösségi együttműködés, a tudásátadás és bővítés így mindkét </a:t>
            </a:r>
            <a:r>
              <a:rPr lang="hu-HU" dirty="0" err="1"/>
              <a:t>válallkozásfejlesztési</a:t>
            </a:r>
            <a:r>
              <a:rPr lang="hu-HU" dirty="0"/>
              <a:t> felhívásunk is erre alapoz.</a:t>
            </a:r>
          </a:p>
          <a:p>
            <a:endParaRPr lang="hu-HU" dirty="0"/>
          </a:p>
          <a:p>
            <a:pPr marL="171450" indent="-171450">
              <a:buFontTx/>
              <a:buChar char="-"/>
            </a:pPr>
            <a:r>
              <a:rPr lang="hu-HU" dirty="0" err="1"/>
              <a:t>Mikrovállalkozások</a:t>
            </a:r>
            <a:r>
              <a:rPr lang="hu-HU" dirty="0"/>
              <a:t> tudásátadási programmal való fejlesztése</a:t>
            </a:r>
          </a:p>
          <a:p>
            <a:pPr marL="171450" indent="-171450">
              <a:buFontTx/>
              <a:buChar char="-"/>
            </a:pPr>
            <a:r>
              <a:rPr lang="hu-HU" dirty="0" err="1"/>
              <a:t>Mikrovállalkozások</a:t>
            </a:r>
            <a:r>
              <a:rPr lang="hu-HU" dirty="0"/>
              <a:t> közösségi marketingalapon történő fejlesztése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19B62-F437-48A2-A4C6-5E53877AC367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41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3A2-3007-4022-81B0-428D041A78A8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F69D318-7880-4403-9DFB-A3B51CBEC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220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3A2-3007-4022-81B0-428D041A78A8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69D318-7880-4403-9DFB-A3B51CBEC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288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3A2-3007-4022-81B0-428D041A78A8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69D318-7880-4403-9DFB-A3B51CBECA3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941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3A2-3007-4022-81B0-428D041A78A8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69D318-7880-4403-9DFB-A3B51CBEC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9239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3A2-3007-4022-81B0-428D041A78A8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69D318-7880-4403-9DFB-A3B51CBECA3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8898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3A2-3007-4022-81B0-428D041A78A8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69D318-7880-4403-9DFB-A3B51CBEC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6607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3A2-3007-4022-81B0-428D041A78A8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18-7880-4403-9DFB-A3B51CBEC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007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3A2-3007-4022-81B0-428D041A78A8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18-7880-4403-9DFB-A3B51CBEC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91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3A2-3007-4022-81B0-428D041A78A8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18-7880-4403-9DFB-A3B51CBEC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606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3A2-3007-4022-81B0-428D041A78A8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69D318-7880-4403-9DFB-A3B51CBEC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884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3A2-3007-4022-81B0-428D041A78A8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69D318-7880-4403-9DFB-A3B51CBEC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09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3A2-3007-4022-81B0-428D041A78A8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69D318-7880-4403-9DFB-A3B51CBEC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27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3A2-3007-4022-81B0-428D041A78A8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18-7880-4403-9DFB-A3B51CBEC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243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3A2-3007-4022-81B0-428D041A78A8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18-7880-4403-9DFB-A3B51CBEC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909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3A2-3007-4022-81B0-428D041A78A8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18-7880-4403-9DFB-A3B51CBEC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327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3A2-3007-4022-81B0-428D041A78A8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69D318-7880-4403-9DFB-A3B51CBEC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645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DD3A2-3007-4022-81B0-428D041A78A8}" type="datetimeFigureOut">
              <a:rPr lang="hu-HU" smtClean="0"/>
              <a:pPr/>
              <a:t>2018.03.26.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F69D318-7880-4403-9DFB-A3B51CBEC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611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mailto:polgarmester@berhida.hu" TargetMode="External"/><Relationship Id="rId7" Type="http://schemas.openxmlformats.org/officeDocument/2006/relationships/hyperlink" Target="http://www.akadalymentesbalaton.h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rtekesminoseg.hu/" TargetMode="External"/><Relationship Id="rId5" Type="http://schemas.openxmlformats.org/officeDocument/2006/relationships/hyperlink" Target="https://www.facebook.com/BakonyesBalatonKeletiKapuja/" TargetMode="External"/><Relationship Id="rId4" Type="http://schemas.openxmlformats.org/officeDocument/2006/relationships/hyperlink" Target="http://www.bakonyesbalaton.h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tekesminoseg.h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0" y="2216641"/>
            <a:ext cx="4647933" cy="464135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89213" y="301336"/>
            <a:ext cx="8915399" cy="3397361"/>
          </a:xfrm>
        </p:spPr>
        <p:txBody>
          <a:bodyPr>
            <a:normAutofit/>
          </a:bodyPr>
          <a:lstStyle/>
          <a:p>
            <a:pPr algn="ctr"/>
            <a:r>
              <a:rPr lang="hu-HU" sz="5000" b="1" dirty="0"/>
              <a:t>LEADER program a Bakony és Balaton Keleti Kapuja Közhasznú Egyesület területén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346149" y="4715838"/>
            <a:ext cx="4674615" cy="1321389"/>
          </a:xfrm>
        </p:spPr>
        <p:txBody>
          <a:bodyPr>
            <a:normAutofit/>
          </a:bodyPr>
          <a:lstStyle/>
          <a:p>
            <a:r>
              <a:rPr lang="hu-HU" b="1" dirty="0"/>
              <a:t>Környe, 2018. március 27.</a:t>
            </a:r>
          </a:p>
          <a:p>
            <a:r>
              <a:rPr lang="hu-HU" b="1" dirty="0"/>
              <a:t>Pergő Margit elnök</a:t>
            </a:r>
          </a:p>
          <a:p>
            <a:r>
              <a:rPr lang="hu-HU" b="1" dirty="0"/>
              <a:t>Berhida Város polgármestere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33" y="80691"/>
            <a:ext cx="1989294" cy="217988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707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89213" y="280828"/>
            <a:ext cx="8915400" cy="972620"/>
          </a:xfrm>
        </p:spPr>
        <p:txBody>
          <a:bodyPr/>
          <a:lstStyle/>
          <a:p>
            <a:r>
              <a:rPr lang="hu-HU" dirty="0"/>
              <a:t>Jelenlegi kihívások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2352907" y="1418188"/>
            <a:ext cx="8915400" cy="2250041"/>
          </a:xfrm>
        </p:spPr>
        <p:txBody>
          <a:bodyPr/>
          <a:lstStyle/>
          <a:p>
            <a:pPr>
              <a:buFontTx/>
              <a:buChar char="-"/>
            </a:pPr>
            <a:r>
              <a:rPr lang="hu-HU" b="1" dirty="0"/>
              <a:t>Alulfinanszírozott rendszer</a:t>
            </a:r>
          </a:p>
          <a:p>
            <a:pPr>
              <a:buFontTx/>
              <a:buChar char="-"/>
            </a:pPr>
            <a:r>
              <a:rPr lang="hu-HU" b="1" dirty="0"/>
              <a:t>Jelentősen lecsökkent fejlesztési források</a:t>
            </a:r>
          </a:p>
          <a:p>
            <a:pPr>
              <a:buFontTx/>
              <a:buChar char="-"/>
            </a:pPr>
            <a:r>
              <a:rPr lang="hu-HU" b="1" dirty="0"/>
              <a:t>A humánkapacitás tervezése, fenntartása nehéz a feladatok előre nem tervezhetősége miatt</a:t>
            </a:r>
          </a:p>
          <a:p>
            <a:pPr>
              <a:buFontTx/>
              <a:buChar char="-"/>
            </a:pPr>
            <a:r>
              <a:rPr lang="hu-HU" b="1" dirty="0"/>
              <a:t>Jelenlegi helyzetben is motiválni kell a helyi szereplőket az együttműködésre, erre alkalmas az „Érték és Minőség” program”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653" y="4041595"/>
            <a:ext cx="3600000" cy="2318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9" y="4041596"/>
            <a:ext cx="3600000" cy="2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41" y="3832970"/>
            <a:ext cx="4197392" cy="2798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3990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13074" y="739739"/>
            <a:ext cx="8789883" cy="5332288"/>
          </a:xfrm>
        </p:spPr>
        <p:txBody>
          <a:bodyPr>
            <a:normAutofit fontScale="90000"/>
          </a:bodyPr>
          <a:lstStyle/>
          <a:p>
            <a:br>
              <a:rPr lang="hu-HU" b="1" dirty="0"/>
            </a:br>
            <a:br>
              <a:rPr lang="hu-HU" b="1" dirty="0"/>
            </a:br>
            <a:br>
              <a:rPr lang="hu-HU" b="1" dirty="0"/>
            </a:br>
            <a:br>
              <a:rPr lang="hu-HU" b="1" dirty="0"/>
            </a:br>
            <a:br>
              <a:rPr lang="hu-HU" b="1" dirty="0"/>
            </a:br>
            <a:br>
              <a:rPr lang="hu-HU" b="1" dirty="0"/>
            </a:br>
            <a:r>
              <a:rPr lang="hu-HU" b="1" dirty="0"/>
              <a:t>Köszönöm a figyelmet!</a:t>
            </a:r>
            <a:br>
              <a:rPr lang="hu-HU" b="1" dirty="0"/>
            </a:br>
            <a:r>
              <a:rPr lang="hu-HU" b="1" dirty="0"/>
              <a:t>Pergő Margit</a:t>
            </a:r>
            <a:br>
              <a:rPr lang="hu-HU" b="1" dirty="0"/>
            </a:br>
            <a:r>
              <a:rPr lang="hu-HU" sz="2200" b="1" dirty="0" err="1">
                <a:hlinkClick r:id="rId3"/>
              </a:rPr>
              <a:t>polgarmester</a:t>
            </a:r>
            <a:r>
              <a:rPr lang="hu-HU" sz="2200" b="1" dirty="0">
                <a:hlinkClick r:id="rId3"/>
              </a:rPr>
              <a:t>@</a:t>
            </a:r>
            <a:r>
              <a:rPr lang="hu-HU" sz="2200" b="1" dirty="0" err="1">
                <a:hlinkClick r:id="rId3"/>
              </a:rPr>
              <a:t>berhida.hu</a:t>
            </a:r>
            <a:r>
              <a:rPr lang="hu-HU" sz="2200" b="1" dirty="0"/>
              <a:t> </a:t>
            </a:r>
            <a:br>
              <a:rPr lang="hu-HU" sz="2200" b="1" dirty="0"/>
            </a:br>
            <a:br>
              <a:rPr lang="hu-HU" b="1" dirty="0"/>
            </a:br>
            <a:r>
              <a:rPr lang="hu-HU" sz="2800" b="1" dirty="0"/>
              <a:t>További információk, fotók videók honlapjainkon és közösségi oldalainkon!</a:t>
            </a:r>
            <a:br>
              <a:rPr lang="hu-HU" sz="2800" b="1" dirty="0"/>
            </a:br>
            <a:r>
              <a:rPr lang="hu-HU" sz="2200" b="1" dirty="0" err="1">
                <a:hlinkClick r:id="rId4"/>
              </a:rPr>
              <a:t>www.bakonyesbalaton.hu</a:t>
            </a:r>
            <a:br>
              <a:rPr lang="hu-HU" sz="2200" b="1" dirty="0"/>
            </a:br>
            <a:r>
              <a:rPr lang="hu-HU" sz="2200" b="1" dirty="0">
                <a:hlinkClick r:id="rId5"/>
              </a:rPr>
              <a:t>https://www.facebook.com/BakonyesBalatonKeletiKapuja/</a:t>
            </a:r>
            <a:r>
              <a:rPr lang="hu-HU" sz="2200" b="1" dirty="0"/>
              <a:t> </a:t>
            </a:r>
            <a:br>
              <a:rPr lang="hu-HU" sz="2200" b="1" dirty="0"/>
            </a:br>
            <a:r>
              <a:rPr lang="hu-HU" sz="2200" b="1" dirty="0" err="1">
                <a:hlinkClick r:id="rId6"/>
              </a:rPr>
              <a:t>www.ertekesminoseg.hu</a:t>
            </a:r>
            <a:br>
              <a:rPr lang="hu-HU" sz="2200" b="1" dirty="0"/>
            </a:br>
            <a:r>
              <a:rPr lang="hu-HU" sz="2200" b="1" dirty="0" err="1">
                <a:hlinkClick r:id="rId7"/>
              </a:rPr>
              <a:t>www.akadalymentesbalaton.hu</a:t>
            </a:r>
            <a:r>
              <a:rPr lang="hu-HU" sz="2200" b="1" dirty="0"/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3" y="71919"/>
            <a:ext cx="2820730" cy="309097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400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2637" y="356653"/>
            <a:ext cx="8911687" cy="1280890"/>
          </a:xfrm>
        </p:spPr>
        <p:txBody>
          <a:bodyPr/>
          <a:lstStyle/>
          <a:p>
            <a:r>
              <a:rPr lang="hu-HU" dirty="0"/>
              <a:t>Honnan indultunk?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21390" y="1170709"/>
            <a:ext cx="9986357" cy="209647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2007-2008.</a:t>
            </a:r>
          </a:p>
          <a:p>
            <a:pPr marL="0" indent="0">
              <a:buNone/>
            </a:pPr>
            <a:r>
              <a:rPr lang="hu-HU" dirty="0"/>
              <a:t>2007-benHVI irodák közreműködésével Helyi Vidékfejlesztési Közösségek alakultak, 110 regisztrált tag a közösségben-</a:t>
            </a:r>
          </a:p>
          <a:p>
            <a:pPr marL="0" indent="0">
              <a:buNone/>
            </a:pPr>
            <a:r>
              <a:rPr lang="hu-HU" dirty="0"/>
              <a:t>2008-ban 65 alapító tag az egyesületben.</a:t>
            </a:r>
          </a:p>
          <a:p>
            <a:pPr marL="0" indent="0">
              <a:buNone/>
            </a:pPr>
            <a:r>
              <a:rPr lang="hu-HU" dirty="0"/>
              <a:t>2018-ban 85 regisztrált egyesületi tag</a:t>
            </a:r>
          </a:p>
          <a:p>
            <a:pPr marL="0" indent="0">
              <a:buNone/>
            </a:pPr>
            <a:r>
              <a:rPr lang="hu-HU" dirty="0"/>
              <a:t>23 regisztrált „Érték és minőség” közösségi marketing program tag 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11" descr="c:\Users\Bakony és Balaton\AppData\Local\Microsoft\Windows\Temporary Internet Files\Content.Outlook\B5L7ZKEN\PICT0034 (2)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963" y="3255885"/>
            <a:ext cx="3384568" cy="24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:\Users\Bakony és Balaton\AppData\Local\Microsoft\Windows\Temporary Internet Files\Content.Outlook\B5L7ZKEN\PICT3008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62" y="3267182"/>
            <a:ext cx="3597809" cy="208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Bakony és Balaton\AppData\Local\Microsoft\Windows\Temporary Internet Files\Content.Outlook\B5L7ZKEN\PICT3019.JP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55" y="4311045"/>
            <a:ext cx="3492308" cy="209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7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77428" y="130950"/>
            <a:ext cx="2712379" cy="1280890"/>
          </a:xfrm>
        </p:spPr>
        <p:txBody>
          <a:bodyPr>
            <a:normAutofit/>
          </a:bodyPr>
          <a:lstStyle/>
          <a:p>
            <a:r>
              <a:rPr lang="hu-HU" dirty="0"/>
              <a:t>Területünk 2007-2013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382000" y="130950"/>
            <a:ext cx="271237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/>
              <a:t>Területünk 2014-2020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7" y="1370744"/>
            <a:ext cx="5400000" cy="4641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56" y="1370744"/>
            <a:ext cx="5400000" cy="4619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1762088" y="6031632"/>
            <a:ext cx="8866598" cy="804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dirty="0"/>
              <a:t>22 település kb. 51.000 fő</a:t>
            </a:r>
          </a:p>
        </p:txBody>
      </p:sp>
    </p:spTree>
    <p:extLst>
      <p:ext uri="{BB962C8B-B14F-4D97-AF65-F5344CB8AC3E}">
        <p14:creationId xmlns:p14="http://schemas.microsoft.com/office/powerpoint/2010/main" val="244780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25102" y="212340"/>
            <a:ext cx="9633325" cy="937489"/>
          </a:xfrm>
        </p:spPr>
        <p:txBody>
          <a:bodyPr>
            <a:normAutofit/>
          </a:bodyPr>
          <a:lstStyle/>
          <a:p>
            <a:r>
              <a:rPr lang="hu-HU" sz="2000" b="1" dirty="0"/>
              <a:t>Mit értünk el?</a:t>
            </a:r>
            <a:r>
              <a:rPr lang="hu-HU" sz="2000" dirty="0"/>
              <a:t> </a:t>
            </a:r>
            <a:r>
              <a:rPr lang="hu-HU" sz="2000" b="1" dirty="0"/>
              <a:t>2007-2013.</a:t>
            </a:r>
            <a:br>
              <a:rPr lang="hu-HU" sz="2000" dirty="0"/>
            </a:br>
            <a:r>
              <a:rPr lang="hu-HU" sz="2000" dirty="0"/>
              <a:t>A térségben kötelezettségvállalást elért projektek (lekötött forrás)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576054"/>
              </p:ext>
            </p:extLst>
          </p:nvPr>
        </p:nvGraphicFramePr>
        <p:xfrm>
          <a:off x="2017572" y="958829"/>
          <a:ext cx="5598570" cy="1062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5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642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LEADER lekötött forrás</a:t>
                      </a:r>
                      <a:endParaRPr lang="hu-HU" sz="14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820 525 714 Ft</a:t>
                      </a:r>
                      <a:endParaRPr lang="hu-HU" sz="14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018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3-as tengely</a:t>
                      </a:r>
                      <a:endParaRPr lang="hu-HU" sz="14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743 631 123 Ft</a:t>
                      </a:r>
                      <a:endParaRPr lang="hu-HU" sz="14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Mindösszesen</a:t>
                      </a:r>
                      <a:endParaRPr lang="hu-HU" sz="14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1 564 156 837 Ft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7708612" y="1476858"/>
            <a:ext cx="338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chemeClr val="accent3">
                    <a:lumMod val="75000"/>
                  </a:schemeClr>
                </a:solidFill>
              </a:rPr>
              <a:t>Átlagosan 71 </a:t>
            </a:r>
            <a:r>
              <a:rPr lang="hu-HU" sz="1400" b="1" dirty="0" err="1">
                <a:solidFill>
                  <a:schemeClr val="accent3">
                    <a:lumMod val="75000"/>
                  </a:schemeClr>
                </a:solidFill>
              </a:rPr>
              <a:t>mFt</a:t>
            </a:r>
            <a:r>
              <a:rPr lang="hu-HU" sz="1400" b="1" dirty="0">
                <a:solidFill>
                  <a:schemeClr val="accent3">
                    <a:lumMod val="75000"/>
                  </a:schemeClr>
                </a:solidFill>
              </a:rPr>
              <a:t>/ település</a:t>
            </a:r>
          </a:p>
          <a:p>
            <a:pPr algn="ctr"/>
            <a:r>
              <a:rPr lang="hu-HU" sz="1400" b="1" dirty="0">
                <a:solidFill>
                  <a:schemeClr val="accent3">
                    <a:lumMod val="75000"/>
                  </a:schemeClr>
                </a:solidFill>
              </a:rPr>
              <a:t>Átlagosan 31.283 Ft/1 fő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925102" y="2081434"/>
            <a:ext cx="4674742" cy="3839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dirty="0"/>
              <a:t>HACS saját projektjei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201416"/>
              </p:ext>
            </p:extLst>
          </p:nvPr>
        </p:nvGraphicFramePr>
        <p:xfrm>
          <a:off x="2017572" y="2441941"/>
          <a:ext cx="8746461" cy="2356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803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Esélyegyenlőségi program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7 594 500 Ft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803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Közösségi marketing program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21 998 514 Ft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803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Nemzetközi együttműködési program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4 576 350 Ft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689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Térségek közötti együttműködési programok  (7 db együttműködés)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39 060 894 Ft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09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 dirty="0">
                          <a:effectLst/>
                        </a:rPr>
                        <a:t>Összesen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u="none" strike="noStrike" dirty="0">
                          <a:effectLst/>
                        </a:rPr>
                        <a:t>73 230 258 Ft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448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MNVH pályázati projektek:</a:t>
                      </a:r>
                      <a:r>
                        <a:rPr lang="hu-H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(filmek, oktatás, </a:t>
                      </a:r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Gasztrofesztivál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Langalló fesztivál)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9 200 000 Ft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448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Működési költség 2007-2015 szeptember (11,9%) </a:t>
                      </a:r>
                      <a:r>
                        <a:rPr lang="hu-H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megengedett LEADER 20%, + 3 tg 15%-kal szemben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186 583 494 Ft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Cím 1"/>
          <p:cNvSpPr txBox="1">
            <a:spLocks/>
          </p:cNvSpPr>
          <p:nvPr/>
        </p:nvSpPr>
        <p:spPr>
          <a:xfrm>
            <a:off x="1925102" y="4941282"/>
            <a:ext cx="4674742" cy="3839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dirty="0"/>
              <a:t>Forrásaink 2014-2020</a:t>
            </a: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885517"/>
              </p:ext>
            </p:extLst>
          </p:nvPr>
        </p:nvGraphicFramePr>
        <p:xfrm>
          <a:off x="2017572" y="5325207"/>
          <a:ext cx="8746461" cy="1167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8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7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35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Gazdaságfejlesztés (2 intézkedés)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210.000.000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5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Önkormányzati</a:t>
                      </a:r>
                      <a:r>
                        <a:rPr lang="hu-HU" sz="1400" u="none" strike="noStrike" baseline="0" dirty="0">
                          <a:effectLst/>
                        </a:rPr>
                        <a:t> fejlesztések (1 intézkedés)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dirty="0"/>
                        <a:t>127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dirty="0"/>
                        <a:t>455 675</a:t>
                      </a:r>
                      <a:r>
                        <a:rPr lang="hu-HU" sz="1400" u="none" strike="noStrike" dirty="0">
                          <a:effectLst/>
                        </a:rPr>
                        <a:t>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54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u="none" strike="noStrike" dirty="0">
                          <a:effectLst/>
                        </a:rPr>
                        <a:t>Civil szervezetek fejlesztései </a:t>
                      </a:r>
                      <a:r>
                        <a:rPr lang="hu-HU" sz="1400" u="none" strike="noStrike" baseline="0" dirty="0">
                          <a:effectLst/>
                        </a:rPr>
                        <a:t>(1 intézkedés)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19</a:t>
                      </a:r>
                      <a:r>
                        <a:rPr lang="hu-HU" sz="1400" u="none" strike="noStrike" baseline="0" dirty="0">
                          <a:effectLst/>
                        </a:rPr>
                        <a:t> 500 000 </a:t>
                      </a:r>
                      <a:r>
                        <a:rPr lang="hu-HU" sz="1400" u="none" strike="noStrike" dirty="0">
                          <a:effectLst/>
                        </a:rPr>
                        <a:t>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022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 dirty="0">
                          <a:effectLst/>
                        </a:rPr>
                        <a:t>Összesen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dirty="0">
                          <a:solidFill>
                            <a:srgbClr val="FFC000"/>
                          </a:solidFill>
                        </a:rPr>
                        <a:t>356 955 675 </a:t>
                      </a:r>
                      <a:r>
                        <a:rPr lang="hu-HU" sz="14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Ft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07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Működési költség 2020 dec. 31-ig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68 366 000 Ft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169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Stratégia megvalósítás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0" y="1361209"/>
            <a:ext cx="3226667" cy="216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09" y="1361209"/>
            <a:ext cx="3240000" cy="216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11" y="1361209"/>
            <a:ext cx="3240000" cy="216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1" y="4071112"/>
            <a:ext cx="3847981" cy="216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11" y="4071112"/>
            <a:ext cx="32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Stratégia megvalósítás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42" y="4077623"/>
            <a:ext cx="3226667" cy="214976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09" y="1361884"/>
            <a:ext cx="3240000" cy="21586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11" y="1361209"/>
            <a:ext cx="2994800" cy="216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11" y="4258308"/>
            <a:ext cx="2994800" cy="196908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23" y="1982699"/>
            <a:ext cx="2412001" cy="36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1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95535"/>
          </a:xfrm>
        </p:spPr>
        <p:txBody>
          <a:bodyPr/>
          <a:lstStyle/>
          <a:p>
            <a:r>
              <a:rPr lang="hu-HU" dirty="0"/>
              <a:t>Stratégia megvalósítás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80" y="1194955"/>
            <a:ext cx="3511469" cy="216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4" y="1839191"/>
            <a:ext cx="3319672" cy="216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91" y="477982"/>
            <a:ext cx="3240000" cy="216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91" y="3096491"/>
            <a:ext cx="3240000" cy="216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79" y="3761508"/>
            <a:ext cx="3511469" cy="234097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4" y="4405746"/>
            <a:ext cx="339267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7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79151" y="437560"/>
            <a:ext cx="4678733" cy="783776"/>
          </a:xfrm>
        </p:spPr>
        <p:txBody>
          <a:bodyPr/>
          <a:lstStyle/>
          <a:p>
            <a:r>
              <a:rPr lang="hu-HU" b="1" dirty="0"/>
              <a:t>Igazi közösségi siker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t="12063" r="17669" b="13016"/>
          <a:stretch/>
        </p:blipFill>
        <p:spPr>
          <a:xfrm>
            <a:off x="957943" y="437560"/>
            <a:ext cx="2598057" cy="214385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5" y="360115"/>
            <a:ext cx="2788775" cy="305596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03" y="1680254"/>
            <a:ext cx="59436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48896" y="373230"/>
            <a:ext cx="7014563" cy="1204684"/>
          </a:xfrm>
        </p:spPr>
        <p:txBody>
          <a:bodyPr>
            <a:normAutofit/>
          </a:bodyPr>
          <a:lstStyle/>
          <a:p>
            <a:r>
              <a:rPr lang="hu-HU" b="1" dirty="0"/>
              <a:t>Igazi közösségi siker</a:t>
            </a:r>
            <a:br>
              <a:rPr lang="hu-HU" dirty="0"/>
            </a:br>
            <a:r>
              <a:rPr lang="hu-HU" sz="2800" dirty="0" err="1">
                <a:hlinkClick r:id="rId3"/>
              </a:rPr>
              <a:t>www.ertekesminoseg.hu</a:t>
            </a:r>
            <a:r>
              <a:rPr lang="hu-HU" sz="1400" dirty="0"/>
              <a:t> 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9" y="127679"/>
            <a:ext cx="1453461" cy="159271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print"/>
          <a:srcRect l="6287" t="3042" r="14000" b="4490"/>
          <a:stretch/>
        </p:blipFill>
        <p:spPr>
          <a:xfrm>
            <a:off x="2348346" y="1720394"/>
            <a:ext cx="7286171" cy="476169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69574" r="7707" b="14468"/>
          <a:stretch/>
        </p:blipFill>
        <p:spPr>
          <a:xfrm>
            <a:off x="7288552" y="127679"/>
            <a:ext cx="4325258" cy="172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4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375</TotalTime>
  <Words>878</Words>
  <Application>Microsoft Office PowerPoint</Application>
  <PresentationFormat>Szélesvásznú</PresentationFormat>
  <Paragraphs>112</Paragraphs>
  <Slides>11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Szálak</vt:lpstr>
      <vt:lpstr>LEADER program a Bakony és Balaton Keleti Kapuja Közhasznú Egyesület területén</vt:lpstr>
      <vt:lpstr>Honnan indultunk?</vt:lpstr>
      <vt:lpstr>Területünk 2007-2013</vt:lpstr>
      <vt:lpstr>Mit értünk el? 2007-2013. A térségben kötelezettségvállalást elért projektek (lekötött forrás)</vt:lpstr>
      <vt:lpstr>Stratégia megvalósítás </vt:lpstr>
      <vt:lpstr>Stratégia megvalósítás</vt:lpstr>
      <vt:lpstr>Stratégia megvalósítás </vt:lpstr>
      <vt:lpstr>Igazi közösségi siker</vt:lpstr>
      <vt:lpstr>Igazi közösségi siker www.ertekesminoseg.hu </vt:lpstr>
      <vt:lpstr>Jelenlegi kihívások</vt:lpstr>
      <vt:lpstr>      Köszönöm a figyelmet! Pergő Margit polgarmester@berhida.hu   További információk, fotók videók honlapjainkon és közösségi oldalainkon! www.bakonyesbalaton.hu https://www.facebook.com/BakonyesBalatonKeletiKapuja/  www.ertekesminoseg.hu www.akadalymentesbalaton.hu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Stratégia értékelés és továbbfejlesztése a Bakony és Balaton Keleti Kapuja Közhasznú Egyesület területén</dc:title>
  <dc:creator>Felhasználó Felhasználó</dc:creator>
  <cp:lastModifiedBy>Polgarmester</cp:lastModifiedBy>
  <cp:revision>45</cp:revision>
  <cp:lastPrinted>2018-03-26T07:58:05Z</cp:lastPrinted>
  <dcterms:created xsi:type="dcterms:W3CDTF">2015-03-22T08:30:00Z</dcterms:created>
  <dcterms:modified xsi:type="dcterms:W3CDTF">2018-03-26T08:41:29Z</dcterms:modified>
</cp:coreProperties>
</file>